
<file path=[Content_Types].xml><?xml version="1.0" encoding="utf-8"?>
<Types xmlns="http://schemas.openxmlformats.org/package/2006/content-types">
  <Default Extension="bin" ContentType="image/png"/>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bin" ContentType="image/jpeg"/>
  <Override PartName="/ppt/media/image44.bin" ContentType="image/jpeg"/>
  <Override PartName="/ppt/media/image55.bin" ContentType="image/jpeg"/>
  <Override PartName="/docProps/core.xml" ContentType="application/vnd.openxmlformats-package.core-properties+xml"/>
  <Override PartName="/docProps/app.xml" ContentType="application/vnd.openxmlformats-officedocument.extended-properties+xml"/>
  <Override PartName="/ppt/media/image18.bin" ContentType="image/svg+xml"/>
  <Override PartName="/ppt/media/image47.bin" ContentType="image/svg+xml"/>
  <Override PartName="/ppt/media/image52.bin" ContentType="image/svg+xml"/>
  <Override PartName="/ppt/media/image59.bin" ContentType="image/svg+xml"/>
  <Override PartName="/ppt/media/image63.bin" ContentType="image/svg+xml"/>
  <Override PartName="/ppt/media/image67.bin" ContentType="image/svg+xml"/>
  <Override PartName="/ppt/media/image71.bin"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301" r:id="rId2"/>
    <p:sldId id="324" r:id="rId3"/>
    <p:sldId id="365" r:id="rId4"/>
    <p:sldId id="418" r:id="rId5"/>
    <p:sldId id="473" r:id="rId6"/>
    <p:sldId id="524" r:id="rId7"/>
    <p:sldId id="553" r:id="rId8"/>
    <p:sldId id="616" r:id="rId9"/>
    <p:sldId id="650" r:id="rId10"/>
  </p:sldIdLst>
  <p:sldSz cx="18288000" cy="10287000"/>
  <p:notesSz cx="18288000" cy="10287000"/>
  <p:embeddedFontLst>
    <p:embeddedFont>
      <p:font typeface="BODONI 72 OLDSTYLE BOOK" pitchFamily="2" charset="0"/>
      <p:regular r:id="rId11"/>
      <p:italic r:id="rId12"/>
    </p:embeddedFon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Poppins SemiBold" panose="020B0604020202020204" pitchFamily="34"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77" d="100"/>
          <a:sy n="77"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21/09/25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3475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21/09/25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33315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21/09/25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427699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21/09/25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13859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CEAE-9ACF-4870-96B2-2FDD755B4008}" type="datetimeFigureOut">
              <a:rPr lang="en-IN" smtClean="0"/>
              <a:t>21/09/25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88955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8CEAE-9ACF-4870-96B2-2FDD755B4008}" type="datetimeFigureOut">
              <a:rPr lang="en-IN" smtClean="0"/>
              <a:t>21/09/25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6396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8CEAE-9ACF-4870-96B2-2FDD755B4008}" type="datetimeFigureOut">
              <a:rPr lang="en-IN" smtClean="0"/>
              <a:t>21/09/25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8139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8CEAE-9ACF-4870-96B2-2FDD755B4008}" type="datetimeFigureOut">
              <a:rPr lang="en-IN" smtClean="0"/>
              <a:t>21/09/25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32081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8CEAE-9ACF-4870-96B2-2FDD755B4008}" type="datetimeFigureOut">
              <a:rPr lang="en-IN" smtClean="0"/>
              <a:t>21/09/25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0675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21/09/25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47094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21/09/25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688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CEAE-9ACF-4870-96B2-2FDD755B4008}" type="datetimeFigureOut">
              <a:rPr lang="en-IN" smtClean="0"/>
              <a:t>21/09/25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4AC96-115D-4CF4-9B0B-0F2A89887B52}" type="slidenum">
              <a:rPr lang="en-IN" smtClean="0"/>
              <a:t>‹#›</a:t>
            </a:fld>
            <a:endParaRPr lang="en-IN"/>
          </a:p>
        </p:txBody>
      </p:sp>
    </p:spTree>
    <p:extLst>
      <p:ext uri="{BB962C8B-B14F-4D97-AF65-F5344CB8AC3E}">
        <p14:creationId xmlns:p14="http://schemas.microsoft.com/office/powerpoint/2010/main" val="3778084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bin"/><Relationship Id="rId3" Type="http://schemas.openxmlformats.org/officeDocument/2006/relationships/image" Target="../media/image2.bin"/><Relationship Id="rId7" Type="http://schemas.openxmlformats.org/officeDocument/2006/relationships/image" Target="../media/image6.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5.bin"/><Relationship Id="rId11" Type="http://schemas.openxmlformats.org/officeDocument/2006/relationships/image" Target="../media/image10.png"/><Relationship Id="rId5" Type="http://schemas.openxmlformats.org/officeDocument/2006/relationships/image" Target="../media/image4.bin"/><Relationship Id="rId10" Type="http://schemas.openxmlformats.org/officeDocument/2006/relationships/image" Target="../media/image9.bin"/><Relationship Id="rId4" Type="http://schemas.openxmlformats.org/officeDocument/2006/relationships/image" Target="../media/image3.bin"/><Relationship Id="rId9" Type="http://schemas.openxmlformats.org/officeDocument/2006/relationships/image" Target="../media/image8.bin"/></Relationships>
</file>

<file path=ppt/slides/_rels/slide2.xml.rels><?xml version="1.0" encoding="UTF-8" standalone="yes"?>
<Relationships xmlns="http://schemas.openxmlformats.org/package/2006/relationships"><Relationship Id="rId8" Type="http://schemas.openxmlformats.org/officeDocument/2006/relationships/image" Target="../media/image16.bin"/><Relationship Id="rId3" Type="http://schemas.openxmlformats.org/officeDocument/2006/relationships/image" Target="../media/image11.bin"/><Relationship Id="rId47" Type="http://schemas.openxmlformats.org/officeDocument/2006/relationships/image" Target="../media/image18.bin"/><Relationship Id="rId7" Type="http://schemas.openxmlformats.org/officeDocument/2006/relationships/image" Target="../media/image15.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4.bin"/><Relationship Id="rId5" Type="http://schemas.openxmlformats.org/officeDocument/2006/relationships/image" Target="../media/image13.bin"/><Relationship Id="rId4" Type="http://schemas.openxmlformats.org/officeDocument/2006/relationships/image" Target="../media/image12.bin"/><Relationship Id="rId9" Type="http://schemas.openxmlformats.org/officeDocument/2006/relationships/image" Target="../media/image17.bin"/><Relationship Id="rId48" Type="http://schemas.openxmlformats.org/officeDocument/2006/relationships/image" Target="../media/image19.bin"/></Relationships>
</file>

<file path=ppt/slides/_rels/slide3.xml.rels><?xml version="1.0" encoding="UTF-8" standalone="yes"?>
<Relationships xmlns="http://schemas.openxmlformats.org/package/2006/relationships"><Relationship Id="rId3" Type="http://schemas.openxmlformats.org/officeDocument/2006/relationships/image" Target="../media/image6.bin"/><Relationship Id="rId7" Type="http://schemas.openxmlformats.org/officeDocument/2006/relationships/image" Target="../media/image23.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22.bin"/><Relationship Id="rId5" Type="http://schemas.openxmlformats.org/officeDocument/2006/relationships/image" Target="../media/image21.bin"/><Relationship Id="rId4" Type="http://schemas.openxmlformats.org/officeDocument/2006/relationships/image" Target="../media/image20.bin"/></Relationships>
</file>

<file path=ppt/slides/_rels/slide4.xml.rels><?xml version="1.0" encoding="UTF-8" standalone="yes"?>
<Relationships xmlns="http://schemas.openxmlformats.org/package/2006/relationships"><Relationship Id="rId8" Type="http://schemas.openxmlformats.org/officeDocument/2006/relationships/image" Target="../media/image24.bin"/><Relationship Id="rId109" Type="http://schemas.openxmlformats.org/officeDocument/2006/relationships/image" Target="../media/image29.bin"/><Relationship Id="rId117" Type="http://schemas.openxmlformats.org/officeDocument/2006/relationships/image" Target="../media/image52.bin"/><Relationship Id="rId3" Type="http://schemas.openxmlformats.org/officeDocument/2006/relationships/image" Target="../media/image9.bin"/><Relationship Id="rId7" Type="http://schemas.openxmlformats.org/officeDocument/2006/relationships/image" Target="../media/image20.bin"/><Relationship Id="rId12" Type="http://schemas.openxmlformats.org/officeDocument/2006/relationships/image" Target="../media/image28.bin"/><Relationship Id="rId108" Type="http://schemas.openxmlformats.org/officeDocument/2006/relationships/image" Target="../media/image47.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6.bin"/><Relationship Id="rId11" Type="http://schemas.openxmlformats.org/officeDocument/2006/relationships/image" Target="../media/image27.bin"/><Relationship Id="rId110" Type="http://schemas.openxmlformats.org/officeDocument/2006/relationships/image" Target="../media/image30.bin"/><Relationship Id="rId5" Type="http://schemas.openxmlformats.org/officeDocument/2006/relationships/image" Target="../media/image7.bin"/><Relationship Id="rId10" Type="http://schemas.openxmlformats.org/officeDocument/2006/relationships/image" Target="../media/image26.bin"/><Relationship Id="rId4" Type="http://schemas.openxmlformats.org/officeDocument/2006/relationships/image" Target="../media/image8.bin"/><Relationship Id="rId9" Type="http://schemas.openxmlformats.org/officeDocument/2006/relationships/image" Target="../media/image25.bin"/></Relationships>
</file>

<file path=ppt/slides/_rels/slide5.xml.rels><?xml version="1.0" encoding="UTF-8" standalone="yes"?>
<Relationships xmlns="http://schemas.openxmlformats.org/package/2006/relationships"><Relationship Id="rId3" Type="http://schemas.openxmlformats.org/officeDocument/2006/relationships/image" Target="../media/image11.bin"/><Relationship Id="rId133" Type="http://schemas.openxmlformats.org/officeDocument/2006/relationships/image" Target="../media/image33.bin"/><Relationship Id="rId146" Type="http://schemas.openxmlformats.org/officeDocument/2006/relationships/image" Target="../media/image67.bin"/><Relationship Id="rId7" Type="http://schemas.openxmlformats.org/officeDocument/2006/relationships/image" Target="../media/image32.bin"/><Relationship Id="rId2" Type="http://schemas.openxmlformats.org/officeDocument/2006/relationships/image" Target="../media/image1.bin"/><Relationship Id="rId132" Type="http://schemas.openxmlformats.org/officeDocument/2006/relationships/image" Target="../media/image59.bin"/><Relationship Id="rId140" Type="http://schemas.openxmlformats.org/officeDocument/2006/relationships/image" Target="../media/image34.bin"/><Relationship Id="rId153" Type="http://schemas.openxmlformats.org/officeDocument/2006/relationships/image" Target="../media/image71.bin"/><Relationship Id="rId1" Type="http://schemas.openxmlformats.org/officeDocument/2006/relationships/slideLayout" Target="../slideLayouts/slideLayout7.xml"/><Relationship Id="rId6" Type="http://schemas.openxmlformats.org/officeDocument/2006/relationships/image" Target="../media/image14.bin"/><Relationship Id="rId5" Type="http://schemas.openxmlformats.org/officeDocument/2006/relationships/image" Target="../media/image31.bin"/><Relationship Id="rId4" Type="http://schemas.openxmlformats.org/officeDocument/2006/relationships/image" Target="../media/image12.bin"/><Relationship Id="rId139" Type="http://schemas.openxmlformats.org/officeDocument/2006/relationships/image" Target="../media/image63.bin"/><Relationship Id="rId147" Type="http://schemas.openxmlformats.org/officeDocument/2006/relationships/image" Target="../media/image35.bin"/></Relationships>
</file>

<file path=ppt/slides/_rels/slide6.xml.rels><?xml version="1.0" encoding="UTF-8" standalone="yes"?>
<Relationships xmlns="http://schemas.openxmlformats.org/package/2006/relationships"><Relationship Id="rId8" Type="http://schemas.openxmlformats.org/officeDocument/2006/relationships/image" Target="../media/image41.bin"/><Relationship Id="rId3" Type="http://schemas.openxmlformats.org/officeDocument/2006/relationships/image" Target="../media/image36.bin"/><Relationship Id="rId7" Type="http://schemas.openxmlformats.org/officeDocument/2006/relationships/image" Target="../media/image4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39.bin"/><Relationship Id="rId11" Type="http://schemas.openxmlformats.org/officeDocument/2006/relationships/image" Target="../media/image44.bin"/><Relationship Id="rId5" Type="http://schemas.openxmlformats.org/officeDocument/2006/relationships/image" Target="../media/image38.bin"/><Relationship Id="rId10" Type="http://schemas.openxmlformats.org/officeDocument/2006/relationships/image" Target="../media/image43.bin"/><Relationship Id="rId4" Type="http://schemas.openxmlformats.org/officeDocument/2006/relationships/image" Target="../media/image37.bin"/><Relationship Id="rId9" Type="http://schemas.openxmlformats.org/officeDocument/2006/relationships/image" Target="../media/image42.bin"/></Relationships>
</file>

<file path=ppt/slides/_rels/slide7.xml.rels><?xml version="1.0" encoding="UTF-8" standalone="yes"?>
<Relationships xmlns="http://schemas.openxmlformats.org/package/2006/relationships"><Relationship Id="rId8" Type="http://schemas.openxmlformats.org/officeDocument/2006/relationships/image" Target="../media/image24.bin"/><Relationship Id="rId13" Type="http://schemas.openxmlformats.org/officeDocument/2006/relationships/image" Target="../media/image49.bin"/><Relationship Id="rId3" Type="http://schemas.openxmlformats.org/officeDocument/2006/relationships/image" Target="../media/image9.bin"/><Relationship Id="rId7" Type="http://schemas.openxmlformats.org/officeDocument/2006/relationships/image" Target="../media/image20.bin"/><Relationship Id="rId12" Type="http://schemas.openxmlformats.org/officeDocument/2006/relationships/image" Target="../media/image4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6.bin"/><Relationship Id="rId11" Type="http://schemas.openxmlformats.org/officeDocument/2006/relationships/image" Target="../media/image46.bin"/><Relationship Id="rId5" Type="http://schemas.openxmlformats.org/officeDocument/2006/relationships/image" Target="../media/image7.bin"/><Relationship Id="rId15" Type="http://schemas.openxmlformats.org/officeDocument/2006/relationships/image" Target="../media/image27.bin"/><Relationship Id="rId10" Type="http://schemas.openxmlformats.org/officeDocument/2006/relationships/image" Target="../media/image45.bin"/><Relationship Id="rId4" Type="http://schemas.openxmlformats.org/officeDocument/2006/relationships/image" Target="../media/image8.bin"/><Relationship Id="rId9" Type="http://schemas.openxmlformats.org/officeDocument/2006/relationships/image" Target="../media/image25.bin"/><Relationship Id="rId14" Type="http://schemas.openxmlformats.org/officeDocument/2006/relationships/image" Target="../media/image50.bin"/></Relationships>
</file>

<file path=ppt/slides/_rels/slide8.xml.rels><?xml version="1.0" encoding="UTF-8" standalone="yes"?>
<Relationships xmlns="http://schemas.openxmlformats.org/package/2006/relationships"><Relationship Id="rId8" Type="http://schemas.openxmlformats.org/officeDocument/2006/relationships/image" Target="../media/image24.bin"/><Relationship Id="rId3" Type="http://schemas.openxmlformats.org/officeDocument/2006/relationships/image" Target="../media/image9.bin"/><Relationship Id="rId7" Type="http://schemas.openxmlformats.org/officeDocument/2006/relationships/image" Target="../media/image2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6.bin"/><Relationship Id="rId5" Type="http://schemas.openxmlformats.org/officeDocument/2006/relationships/image" Target="../media/image7.bin"/><Relationship Id="rId10" Type="http://schemas.openxmlformats.org/officeDocument/2006/relationships/image" Target="../media/image51.bin"/><Relationship Id="rId4" Type="http://schemas.openxmlformats.org/officeDocument/2006/relationships/image" Target="../media/image8.bin"/><Relationship Id="rId9" Type="http://schemas.openxmlformats.org/officeDocument/2006/relationships/image" Target="../media/image25.bin"/></Relationships>
</file>

<file path=ppt/slides/_rels/slide9.xml.rels><?xml version="1.0" encoding="UTF-8" standalone="yes"?>
<Relationships xmlns="http://schemas.openxmlformats.org/package/2006/relationships"><Relationship Id="rId8" Type="http://schemas.openxmlformats.org/officeDocument/2006/relationships/image" Target="../media/image5.bin"/><Relationship Id="rId3" Type="http://schemas.openxmlformats.org/officeDocument/2006/relationships/image" Target="../media/image8.bin"/><Relationship Id="rId7" Type="http://schemas.openxmlformats.org/officeDocument/2006/relationships/image" Target="../media/image55.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54.bin"/><Relationship Id="rId5" Type="http://schemas.openxmlformats.org/officeDocument/2006/relationships/image" Target="../media/image53.bin"/><Relationship Id="rId10" Type="http://schemas.openxmlformats.org/officeDocument/2006/relationships/image" Target="../media/image57.bin"/><Relationship Id="rId4" Type="http://schemas.openxmlformats.org/officeDocument/2006/relationships/image" Target="../media/image7.bin"/><Relationship Id="rId9" Type="http://schemas.openxmlformats.org/officeDocument/2006/relationships/image" Target="../media/image5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448887"/>
            <a:ext cx="18288000" cy="10287000"/>
          </a:xfrm>
          <a:prstGeom prst="rect">
            <a:avLst/>
          </a:prstGeom>
        </p:spPr>
      </p:pic>
      <p:pic>
        <p:nvPicPr>
          <p:cNvPr id="303" name="coverimag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3">
            <a:alphaModFix/>
          </a:blip>
          <a:stretch/>
        </p:blipFill>
        <p:spPr>
          <a:xfrm>
            <a:off x="10826496" y="0"/>
            <a:ext cx="7458075" cy="10287000"/>
          </a:xfrm>
          <a:prstGeom prst="rect">
            <a:avLst/>
          </a:prstGeom>
        </p:spPr>
      </p:pic>
      <p:pic>
        <p:nvPicPr>
          <p:cNvPr id="305"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0826496" y="1828800"/>
            <a:ext cx="1828800" cy="914400"/>
          </a:xfrm>
          <a:prstGeom prst="rect">
            <a:avLst/>
          </a:prstGeom>
        </p:spPr>
      </p:pic>
      <p:pic>
        <p:nvPicPr>
          <p:cNvPr id="307"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9912096" y="0"/>
            <a:ext cx="914400" cy="1828800"/>
          </a:xfrm>
          <a:prstGeom prst="rect">
            <a:avLst/>
          </a:prstGeom>
        </p:spPr>
      </p:pic>
      <p:pic>
        <p:nvPicPr>
          <p:cNvPr id="309"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9912096" y="2743200"/>
            <a:ext cx="914400" cy="914400"/>
          </a:xfrm>
          <a:prstGeom prst="rect">
            <a:avLst/>
          </a:prstGeom>
        </p:spPr>
      </p:pic>
      <p:sp>
        <p:nvSpPr>
          <p:cNvPr id="311" name="Title 3">
            <a:extLst>
              <a:ext uri="{FF2B5EF4-FFF2-40B4-BE49-F238E27FC236}">
                <a16:creationId xmlns:a16="http://schemas.microsoft.com/office/drawing/2014/main" id="{111B4A49-B930-4A89-A1CD-6CA2B3D95AED}"/>
              </a:ext>
            </a:extLst>
          </p:cNvPr>
          <p:cNvSpPr txBox="1"/>
          <p:nvPr/>
        </p:nvSpPr>
        <p:spPr>
          <a:xfrm>
            <a:off x="914400" y="914400"/>
            <a:ext cx="8120062" cy="2676525"/>
          </a:xfrm>
          <a:prstGeom prst="rect">
            <a:avLst/>
          </a:prstGeom>
          <a:noFill/>
        </p:spPr>
        <p:txBody>
          <a:bodyPr vertOverflow="clip" horzOverflow="clip" wrap="square" lIns="0" tIns="0" rIns="0" bIns="0" rtlCol="0" anchor="t">
            <a:spAutoFit/>
          </a:bodyPr>
          <a:lstStyle/>
          <a:p>
            <a:pPr algn="l">
              <a:lnSpc>
                <a:spcPts val="6858"/>
              </a:lnSpc>
            </a:pPr>
            <a:r>
              <a:rPr lang="en-US" sz="5400" spc="-119" dirty="0">
                <a:solidFill>
                  <a:srgbClr val="000000">
                    <a:alpha val="100000"/>
                  </a:srgbClr>
                </a:solidFill>
                <a:latin typeface="Poppins SemiBold" panose="00000700000000000000" pitchFamily="2" charset="0"/>
              </a:rPr>
              <a:t>Valuing Sovereign Data: Methods and Insights</a:t>
            </a:r>
          </a:p>
        </p:txBody>
      </p:sp>
      <p:sp>
        <p:nvSpPr>
          <p:cNvPr id="313" name="Presenter Name-407">
            <a:extLst>
              <a:ext uri="{FF2B5EF4-FFF2-40B4-BE49-F238E27FC236}">
                <a16:creationId xmlns:a16="http://schemas.microsoft.com/office/drawing/2014/main" id="{111B4A49-B930-4A89-A1CD-6CA2B3D95AED}"/>
              </a:ext>
            </a:extLst>
          </p:cNvPr>
          <p:cNvSpPr txBox="1"/>
          <p:nvPr/>
        </p:nvSpPr>
        <p:spPr>
          <a:xfrm>
            <a:off x="1943224" y="8991851"/>
            <a:ext cx="8120062" cy="388568"/>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Bodoni 72 Oldstyle Book" pitchFamily="2" charset="0"/>
              </a:rPr>
              <a:t>   </a:t>
            </a:r>
            <a:r>
              <a:rPr lang="en-US" sz="1200" i="1" spc="-38" dirty="0">
                <a:solidFill>
                  <a:srgbClr val="000000">
                    <a:alpha val="100000"/>
                  </a:srgbClr>
                </a:solidFill>
                <a:latin typeface="Arial" panose="020B0604020202020204" pitchFamily="34" charset="0"/>
                <a:cs typeface="Arial" panose="020B0604020202020204" pitchFamily="34" charset="0"/>
              </a:rPr>
              <a:t>by: Zoltan Pap</a:t>
            </a:r>
          </a:p>
        </p:txBody>
      </p:sp>
      <p:pic>
        <p:nvPicPr>
          <p:cNvPr id="3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5239238" y="8763476"/>
            <a:ext cx="762000" cy="762000"/>
          </a:xfrm>
          <a:prstGeom prst="rect">
            <a:avLst/>
          </a:prstGeom>
        </p:spPr>
      </p:pic>
      <p:pic>
        <p:nvPicPr>
          <p:cNvPr id="31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6764572" y="7238810"/>
            <a:ext cx="800100" cy="1524000"/>
          </a:xfrm>
          <a:prstGeom prst="rect">
            <a:avLst/>
          </a:prstGeom>
        </p:spPr>
      </p:pic>
      <p:pic>
        <p:nvPicPr>
          <p:cNvPr id="31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16764448" y="8763447"/>
            <a:ext cx="1523553" cy="762000"/>
          </a:xfrm>
          <a:prstGeom prst="rect">
            <a:avLst/>
          </a:prstGeom>
        </p:spPr>
      </p:pic>
      <p:pic>
        <p:nvPicPr>
          <p:cNvPr id="32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16002000" y="9524714"/>
            <a:ext cx="762000" cy="762000"/>
          </a:xfrm>
          <a:prstGeom prst="rect">
            <a:avLst/>
          </a:prstGeom>
        </p:spPr>
      </p:pic>
      <p:pic>
        <p:nvPicPr>
          <p:cNvPr id="2" name="Image 1">
            <a:extLst>
              <a:ext uri="{FF2B5EF4-FFF2-40B4-BE49-F238E27FC236}">
                <a16:creationId xmlns:a16="http://schemas.microsoft.com/office/drawing/2014/main" id="{96A6C9F4-B1C8-C9EB-C2AE-557E0E70B0A0}"/>
              </a:ext>
            </a:extLst>
          </p:cNvPr>
          <p:cNvPicPr>
            <a:picLocks/>
          </p:cNvPicPr>
          <p:nvPr/>
        </p:nvPicPr>
        <p:blipFill>
          <a:blip r:embed="rId11" cstate="print"/>
          <a:stretch>
            <a:fillRect/>
          </a:stretch>
        </p:blipFill>
        <p:spPr>
          <a:xfrm>
            <a:off x="723328" y="7543800"/>
            <a:ext cx="2808605" cy="1428750"/>
          </a:xfrm>
          <a:prstGeom prst="rect">
            <a:avLst/>
          </a:prstGeom>
        </p:spPr>
      </p:pic>
    </p:spTree>
    <p:extLst>
      <p:ext uri="{BB962C8B-B14F-4D97-AF65-F5344CB8AC3E}">
        <p14:creationId xmlns:p14="http://schemas.microsoft.com/office/powerpoint/2010/main" val="3648047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26"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6610350" y="0"/>
            <a:ext cx="476250" cy="6789390"/>
          </a:xfrm>
          <a:prstGeom prst="rect">
            <a:avLst/>
          </a:prstGeom>
        </p:spPr>
      </p:pic>
      <p:pic>
        <p:nvPicPr>
          <p:cNvPr id="328"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6610350" y="7830598"/>
            <a:ext cx="476250" cy="2456259"/>
          </a:xfrm>
          <a:prstGeom prst="rect">
            <a:avLst/>
          </a:prstGeom>
        </p:spPr>
      </p:pic>
      <p:pic>
        <p:nvPicPr>
          <p:cNvPr id="3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8077200" y="2040731"/>
            <a:ext cx="9296400" cy="2181225"/>
          </a:xfrm>
          <a:prstGeom prst="rect">
            <a:avLst/>
          </a:prstGeom>
        </p:spPr>
      </p:pic>
      <p:pic>
        <p:nvPicPr>
          <p:cNvPr id="3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2018645" y="2724150"/>
            <a:ext cx="800100" cy="800100"/>
          </a:xfrm>
          <a:prstGeom prst="rect">
            <a:avLst/>
          </a:prstGeom>
        </p:spPr>
      </p:pic>
      <p:pic>
        <p:nvPicPr>
          <p:cNvPr id="334"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218670" y="2924175"/>
            <a:ext cx="400050" cy="400050"/>
          </a:xfrm>
          <a:prstGeom prst="rect">
            <a:avLst/>
          </a:prstGeom>
        </p:spPr>
      </p:pic>
      <p:sp>
        <p:nvSpPr>
          <p:cNvPr id="336" name="Description of a primary heading-0">
            <a:extLst>
              <a:ext uri="{FF2B5EF4-FFF2-40B4-BE49-F238E27FC236}">
                <a16:creationId xmlns:a16="http://schemas.microsoft.com/office/drawing/2014/main" id="{111B4A49-B930-4A89-A1CD-6CA2B3D95AED}"/>
              </a:ext>
            </a:extLst>
          </p:cNvPr>
          <p:cNvSpPr txBox="1"/>
          <p:nvPr/>
        </p:nvSpPr>
        <p:spPr>
          <a:xfrm>
            <a:off x="12978670" y="2383631"/>
            <a:ext cx="4119562" cy="1524000"/>
          </a:xfrm>
          <a:prstGeom prst="rect">
            <a:avLst/>
          </a:prstGeom>
          <a:noFill/>
        </p:spPr>
        <p:txBody>
          <a:bodyPr vertOverflow="clip" horzOverflow="clip" wrap="square" lIns="0" tIns="0" rIns="0" bIns="0" rtlCol="0" anchor="t">
            <a:spAutoFit/>
          </a:bodyPr>
          <a:lstStyle/>
          <a:p>
            <a:pPr algn="l">
              <a:lnSpc>
                <a:spcPts val="2392"/>
              </a:lnSpc>
            </a:pPr>
            <a:r>
              <a:rPr lang="en-US" sz="1650" spc="-8" dirty="0">
                <a:solidFill>
                  <a:srgbClr val="262D36">
                    <a:alpha val="80000"/>
                  </a:srgbClr>
                </a:solidFill>
                <a:latin typeface="Roboto" panose="00000700000000000000" pitchFamily="2" charset="0"/>
              </a:rPr>
              <a:t>Data valuation lacks a universally accepted approach. Different methods offer unique perspectives and applications, as highlighted by Büchi, M., Cuno, A., &amp; Sonderegger, P. (2020) in the International Journal of Information Management.</a:t>
            </a:r>
          </a:p>
        </p:txBody>
      </p:sp>
      <p:sp>
        <p:nvSpPr>
          <p:cNvPr id="338" name="Primary Heading-0">
            <a:extLst>
              <a:ext uri="{FF2B5EF4-FFF2-40B4-BE49-F238E27FC236}">
                <a16:creationId xmlns:a16="http://schemas.microsoft.com/office/drawing/2014/main" id="{111B4A49-B930-4A89-A1CD-6CA2B3D95AED}"/>
              </a:ext>
            </a:extLst>
          </p:cNvPr>
          <p:cNvSpPr txBox="1"/>
          <p:nvPr/>
        </p:nvSpPr>
        <p:spPr>
          <a:xfrm>
            <a:off x="8382000" y="2524125"/>
            <a:ext cx="3509962" cy="12096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Recognize there is no single authoritative method for data valuation</a:t>
            </a:r>
          </a:p>
        </p:txBody>
      </p:sp>
      <p:pic>
        <p:nvPicPr>
          <p:cNvPr id="3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8077200" y="4398169"/>
            <a:ext cx="9296400" cy="1838325"/>
          </a:xfrm>
          <a:prstGeom prst="rect">
            <a:avLst/>
          </a:prstGeom>
        </p:spPr>
      </p:pic>
      <p:pic>
        <p:nvPicPr>
          <p:cNvPr id="34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2018645" y="4912519"/>
            <a:ext cx="800100" cy="800100"/>
          </a:xfrm>
          <a:prstGeom prst="rect">
            <a:avLst/>
          </a:prstGeom>
        </p:spPr>
      </p:pic>
      <p:pic>
        <p:nvPicPr>
          <p:cNvPr id="344"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extLst>
              <a:ext uri="{56A243DC-6398-45DE-88E6-F75C878F3C59}">
                <asvg:svgBlip xmlns:asvg="http://schemas.microsoft.com/office/drawing/2016/SVG/main" xmlns:p14="http://schemas.microsoft.com/office/powerpoint/2010/main" xmlns:a14="http://schemas.microsoft.com/office/drawing/2010/main" xmlns:a16="http://schemas.microsoft.com/office/drawing/2014/main" xmlns="" r:embed="rId47"/>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2218670" y="5112544"/>
            <a:ext cx="400050" cy="400050"/>
          </a:xfrm>
          <a:prstGeom prst="rect">
            <a:avLst/>
          </a:prstGeom>
        </p:spPr>
      </p:pic>
      <p:sp>
        <p:nvSpPr>
          <p:cNvPr id="346" name="Description of a primary heading-1">
            <a:extLst>
              <a:ext uri="{FF2B5EF4-FFF2-40B4-BE49-F238E27FC236}">
                <a16:creationId xmlns:a16="http://schemas.microsoft.com/office/drawing/2014/main" id="{111B4A49-B930-4A89-A1CD-6CA2B3D95AED}"/>
              </a:ext>
            </a:extLst>
          </p:cNvPr>
          <p:cNvSpPr txBox="1"/>
          <p:nvPr/>
        </p:nvSpPr>
        <p:spPr>
          <a:xfrm>
            <a:off x="12978670" y="4741069"/>
            <a:ext cx="4119562" cy="1190625"/>
          </a:xfrm>
          <a:prstGeom prst="rect">
            <a:avLst/>
          </a:prstGeom>
          <a:noFill/>
        </p:spPr>
        <p:txBody>
          <a:bodyPr vertOverflow="clip" horzOverflow="clip" wrap="square" lIns="0" tIns="0" rIns="0" bIns="0" rtlCol="0" anchor="t">
            <a:spAutoFit/>
          </a:bodyPr>
          <a:lstStyle/>
          <a:p>
            <a:pPr algn="l">
              <a:lnSpc>
                <a:spcPts val="2392"/>
              </a:lnSpc>
            </a:pPr>
            <a:r>
              <a:rPr lang="en-US" sz="1650" spc="-8" dirty="0">
                <a:solidFill>
                  <a:srgbClr val="262D36">
                    <a:alpha val="80000"/>
                  </a:srgbClr>
                </a:solidFill>
                <a:latin typeface="Roboto" panose="00000700000000000000" pitchFamily="2" charset="0"/>
              </a:rPr>
              <a:t>Market-Based values data by comparing purchases; Income-Based estimates future income potential; Cost-Based assesses acquisition costs from alternate sources.</a:t>
            </a:r>
          </a:p>
        </p:txBody>
      </p:sp>
      <p:sp>
        <p:nvSpPr>
          <p:cNvPr id="348" name="Primary Heading-1">
            <a:extLst>
              <a:ext uri="{FF2B5EF4-FFF2-40B4-BE49-F238E27FC236}">
                <a16:creationId xmlns:a16="http://schemas.microsoft.com/office/drawing/2014/main" id="{111B4A49-B930-4A89-A1CD-6CA2B3D95AED}"/>
              </a:ext>
            </a:extLst>
          </p:cNvPr>
          <p:cNvSpPr txBox="1"/>
          <p:nvPr/>
        </p:nvSpPr>
        <p:spPr>
          <a:xfrm>
            <a:off x="8382000" y="4912519"/>
            <a:ext cx="3509962" cy="80962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Variety of data valuation approaches</a:t>
            </a:r>
          </a:p>
        </p:txBody>
      </p:sp>
      <p:pic>
        <p:nvPicPr>
          <p:cNvPr id="35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8077200" y="6417469"/>
            <a:ext cx="9296400" cy="1838325"/>
          </a:xfrm>
          <a:prstGeom prst="rect">
            <a:avLst/>
          </a:prstGeom>
        </p:spPr>
      </p:pic>
      <p:pic>
        <p:nvPicPr>
          <p:cNvPr id="3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2018645" y="6931819"/>
            <a:ext cx="800100" cy="800100"/>
          </a:xfrm>
          <a:prstGeom prst="rect">
            <a:avLst/>
          </a:prstGeom>
        </p:spPr>
      </p:pic>
      <p:pic>
        <p:nvPicPr>
          <p:cNvPr id="354"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48">
            <a:alphaModFix/>
          </a:blip>
          <a:stretch/>
        </p:blipFill>
        <p:spPr>
          <a:xfrm>
            <a:off x="12218670" y="7131844"/>
            <a:ext cx="400050" cy="400050"/>
          </a:xfrm>
          <a:prstGeom prst="rect">
            <a:avLst/>
          </a:prstGeom>
        </p:spPr>
      </p:pic>
      <p:sp>
        <p:nvSpPr>
          <p:cNvPr id="356" name="Description of a primary heading-2">
            <a:extLst>
              <a:ext uri="{FF2B5EF4-FFF2-40B4-BE49-F238E27FC236}">
                <a16:creationId xmlns:a16="http://schemas.microsoft.com/office/drawing/2014/main" id="{111B4A49-B930-4A89-A1CD-6CA2B3D95AED}"/>
              </a:ext>
            </a:extLst>
          </p:cNvPr>
          <p:cNvSpPr txBox="1"/>
          <p:nvPr/>
        </p:nvSpPr>
        <p:spPr>
          <a:xfrm>
            <a:off x="12978670" y="6760369"/>
            <a:ext cx="4119562" cy="1190625"/>
          </a:xfrm>
          <a:prstGeom prst="rect">
            <a:avLst/>
          </a:prstGeom>
          <a:noFill/>
        </p:spPr>
        <p:txBody>
          <a:bodyPr vertOverflow="clip" horzOverflow="clip" wrap="square" lIns="0" tIns="0" rIns="0" bIns="0" rtlCol="0" anchor="t">
            <a:spAutoFit/>
          </a:bodyPr>
          <a:lstStyle/>
          <a:p>
            <a:pPr algn="l">
              <a:lnSpc>
                <a:spcPts val="2392"/>
              </a:lnSpc>
            </a:pPr>
            <a:r>
              <a:rPr lang="en-US" sz="1650" spc="-8" dirty="0">
                <a:solidFill>
                  <a:srgbClr val="262D36">
                    <a:alpha val="80000"/>
                  </a:srgbClr>
                </a:solidFill>
                <a:latin typeface="Roboto" panose="00000700000000000000" pitchFamily="2" charset="0"/>
              </a:rPr>
              <a:t>Valuation is relevant and actionable only if the entity performing it has control over the data, ensuring practical use of the assessed value.</a:t>
            </a:r>
          </a:p>
        </p:txBody>
      </p:sp>
      <p:sp>
        <p:nvSpPr>
          <p:cNvPr id="358" name="Primary Heading-2">
            <a:extLst>
              <a:ext uri="{FF2B5EF4-FFF2-40B4-BE49-F238E27FC236}">
                <a16:creationId xmlns:a16="http://schemas.microsoft.com/office/drawing/2014/main" id="{111B4A49-B930-4A89-A1CD-6CA2B3D95AED}"/>
              </a:ext>
            </a:extLst>
          </p:cNvPr>
          <p:cNvSpPr txBox="1"/>
          <p:nvPr/>
        </p:nvSpPr>
        <p:spPr>
          <a:xfrm>
            <a:off x="8382000" y="6731794"/>
            <a:ext cx="3509962" cy="12096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Value data meaningfully only when controlled by the valuing entity</a:t>
            </a:r>
          </a:p>
        </p:txBody>
      </p:sp>
      <p:sp>
        <p:nvSpPr>
          <p:cNvPr id="360" name="Title 3">
            <a:extLst>
              <a:ext uri="{FF2B5EF4-FFF2-40B4-BE49-F238E27FC236}">
                <a16:creationId xmlns:a16="http://schemas.microsoft.com/office/drawing/2014/main" id="{111B4A49-B930-4A89-A1CD-6CA2B3D95AED}"/>
              </a:ext>
            </a:extLst>
          </p:cNvPr>
          <p:cNvSpPr txBox="1"/>
          <p:nvPr/>
        </p:nvSpPr>
        <p:spPr>
          <a:xfrm>
            <a:off x="952500" y="3657600"/>
            <a:ext cx="5253038" cy="2181225"/>
          </a:xfrm>
          <a:prstGeom prst="rect">
            <a:avLst/>
          </a:prstGeom>
          <a:noFill/>
        </p:spPr>
        <p:txBody>
          <a:bodyPr vertOverflow="clip" horzOverflow="clip" wrap="square" lIns="0" tIns="0" rIns="0" bIns="0" rtlCol="0" anchor="t">
            <a:spAutoFit/>
          </a:bodyPr>
          <a:lstStyle/>
          <a:p>
            <a:pPr algn="l">
              <a:lnSpc>
                <a:spcPts val="5670"/>
              </a:lnSpc>
            </a:pPr>
            <a:r>
              <a:rPr lang="en-US" sz="4200" spc="-92" dirty="0">
                <a:solidFill>
                  <a:srgbClr val="000000">
                    <a:alpha val="100000"/>
                  </a:srgbClr>
                </a:solidFill>
                <a:latin typeface="Poppins SemiBold" panose="00000700000000000000" pitchFamily="2" charset="0"/>
              </a:rPr>
              <a:t>Understanding the Value of Sovereign Data</a:t>
            </a:r>
          </a:p>
        </p:txBody>
      </p:sp>
      <p:sp>
        <p:nvSpPr>
          <p:cNvPr id="362" name="SubTitle">
            <a:extLst>
              <a:ext uri="{FF2B5EF4-FFF2-40B4-BE49-F238E27FC236}">
                <a16:creationId xmlns:a16="http://schemas.microsoft.com/office/drawing/2014/main" id="{111B4A49-B930-4A89-A1CD-6CA2B3D95AED}"/>
              </a:ext>
            </a:extLst>
          </p:cNvPr>
          <p:cNvSpPr txBox="1"/>
          <p:nvPr/>
        </p:nvSpPr>
        <p:spPr>
          <a:xfrm>
            <a:off x="952500" y="5943600"/>
            <a:ext cx="5253038" cy="6381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Explore diverse data valuation methods and their practical implications</a:t>
            </a:r>
          </a:p>
        </p:txBody>
      </p:sp>
    </p:spTree>
    <p:extLst>
      <p:ext uri="{BB962C8B-B14F-4D97-AF65-F5344CB8AC3E}">
        <p14:creationId xmlns:p14="http://schemas.microsoft.com/office/powerpoint/2010/main" val="364804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6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9524714"/>
            <a:ext cx="762000" cy="762000"/>
          </a:xfrm>
          <a:prstGeom prst="rect">
            <a:avLst/>
          </a:prstGeom>
        </p:spPr>
      </p:pic>
      <p:pic>
        <p:nvPicPr>
          <p:cNvPr id="36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7525428" y="0"/>
            <a:ext cx="762000" cy="762000"/>
          </a:xfrm>
          <a:prstGeom prst="rect">
            <a:avLst/>
          </a:prstGeom>
        </p:spPr>
      </p:pic>
      <p:pic>
        <p:nvPicPr>
          <p:cNvPr id="371" name="9952cc85-4234-4337-b952-f9e6a3c80ccb">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5">
            <a:alphaModFix/>
          </a:blip>
          <a:stretch/>
        </p:blipFill>
        <p:spPr>
          <a:xfrm>
            <a:off x="0" y="0"/>
            <a:ext cx="18288000" cy="10287000"/>
          </a:xfrm>
          <a:prstGeom prst="rect">
            <a:avLst/>
          </a:prstGeom>
        </p:spPr>
      </p:pic>
      <p:pic>
        <p:nvPicPr>
          <p:cNvPr id="37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1391900" y="1245965"/>
            <a:ext cx="5981700" cy="1819275"/>
          </a:xfrm>
          <a:prstGeom prst="rect">
            <a:avLst/>
          </a:prstGeom>
        </p:spPr>
      </p:pic>
      <p:pic>
        <p:nvPicPr>
          <p:cNvPr id="37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1696700" y="1844135"/>
            <a:ext cx="609600" cy="609600"/>
          </a:xfrm>
          <a:prstGeom prst="rect">
            <a:avLst/>
          </a:prstGeom>
        </p:spPr>
      </p:pic>
      <p:sp>
        <p:nvSpPr>
          <p:cNvPr id="377" name="-0">
            <a:extLst>
              <a:ext uri="{FF2B5EF4-FFF2-40B4-BE49-F238E27FC236}">
                <a16:creationId xmlns:a16="http://schemas.microsoft.com/office/drawing/2014/main" id="{111B4A49-B930-4A89-A1CD-6CA2B3D95AED}"/>
              </a:ext>
            </a:extLst>
          </p:cNvPr>
          <p:cNvSpPr txBox="1"/>
          <p:nvPr/>
        </p:nvSpPr>
        <p:spPr>
          <a:xfrm>
            <a:off x="11863197" y="1944148"/>
            <a:ext cx="309562" cy="419100"/>
          </a:xfrm>
          <a:prstGeom prst="rect">
            <a:avLst/>
          </a:prstGeom>
          <a:noFill/>
        </p:spPr>
        <p:txBody>
          <a:bodyPr vertOverflow="clip" horzOverflow="clip" wrap="square" lIns="0" tIns="0" rIns="0" bIns="0" rtlCol="0" anchor="t">
            <a:spAutoFit/>
          </a:bodyPr>
          <a:lstStyle/>
          <a:p>
            <a:pPr algn="ctr">
              <a:lnSpc>
                <a:spcPts val="3240"/>
              </a:lnSpc>
            </a:pPr>
            <a:r>
              <a:rPr lang="en-US" sz="2160" dirty="0">
                <a:solidFill>
                  <a:srgbClr val="FFFFFF">
                    <a:alpha val="100000"/>
                  </a:srgbClr>
                </a:solidFill>
                <a:latin typeface="Poppins SemiBold" panose="00000700000000000000" pitchFamily="2" charset="0"/>
              </a:rPr>
              <a:t>01</a:t>
            </a:r>
          </a:p>
        </p:txBody>
      </p:sp>
      <p:sp>
        <p:nvSpPr>
          <p:cNvPr id="379" name="Primary Heading-0">
            <a:extLst>
              <a:ext uri="{FF2B5EF4-FFF2-40B4-BE49-F238E27FC236}">
                <a16:creationId xmlns:a16="http://schemas.microsoft.com/office/drawing/2014/main" id="{111B4A49-B930-4A89-A1CD-6CA2B3D95AED}"/>
              </a:ext>
            </a:extLst>
          </p:cNvPr>
          <p:cNvSpPr txBox="1"/>
          <p:nvPr/>
        </p:nvSpPr>
        <p:spPr>
          <a:xfrm>
            <a:off x="12466320" y="1444085"/>
            <a:ext cx="4633912" cy="4095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Sovereign Data Definition</a:t>
            </a:r>
          </a:p>
        </p:txBody>
      </p:sp>
      <p:sp>
        <p:nvSpPr>
          <p:cNvPr id="381" name="Description of a primary heading-0">
            <a:extLst>
              <a:ext uri="{FF2B5EF4-FFF2-40B4-BE49-F238E27FC236}">
                <a16:creationId xmlns:a16="http://schemas.microsoft.com/office/drawing/2014/main" id="{111B4A49-B930-4A89-A1CD-6CA2B3D95AED}"/>
              </a:ext>
            </a:extLst>
          </p:cNvPr>
          <p:cNvSpPr txBox="1"/>
          <p:nvPr/>
        </p:nvSpPr>
        <p:spPr>
          <a:xfrm>
            <a:off x="12466320" y="1882235"/>
            <a:ext cx="4633912" cy="9810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Empowers individuals and entities with full rights over their data including access, control, sharing, and monetization.</a:t>
            </a:r>
          </a:p>
        </p:txBody>
      </p:sp>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1391900" y="3242405"/>
            <a:ext cx="5981700" cy="1819275"/>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1696700" y="3840480"/>
            <a:ext cx="609600" cy="609600"/>
          </a:xfrm>
          <a:prstGeom prst="rect">
            <a:avLst/>
          </a:prstGeom>
        </p:spPr>
      </p:pic>
      <p:sp>
        <p:nvSpPr>
          <p:cNvPr id="387" name="-1">
            <a:extLst>
              <a:ext uri="{FF2B5EF4-FFF2-40B4-BE49-F238E27FC236}">
                <a16:creationId xmlns:a16="http://schemas.microsoft.com/office/drawing/2014/main" id="{111B4A49-B930-4A89-A1CD-6CA2B3D95AED}"/>
              </a:ext>
            </a:extLst>
          </p:cNvPr>
          <p:cNvSpPr txBox="1"/>
          <p:nvPr/>
        </p:nvSpPr>
        <p:spPr>
          <a:xfrm>
            <a:off x="11834050" y="3940492"/>
            <a:ext cx="366712" cy="419100"/>
          </a:xfrm>
          <a:prstGeom prst="rect">
            <a:avLst/>
          </a:prstGeom>
          <a:noFill/>
        </p:spPr>
        <p:txBody>
          <a:bodyPr vertOverflow="clip" horzOverflow="clip" wrap="square" lIns="0" tIns="0" rIns="0" bIns="0" rtlCol="0" anchor="t">
            <a:spAutoFit/>
          </a:bodyPr>
          <a:lstStyle/>
          <a:p>
            <a:pPr algn="ctr">
              <a:lnSpc>
                <a:spcPts val="3240"/>
              </a:lnSpc>
            </a:pPr>
            <a:r>
              <a:rPr lang="en-US" sz="2160" dirty="0">
                <a:solidFill>
                  <a:srgbClr val="FFFFFF">
                    <a:alpha val="100000"/>
                  </a:srgbClr>
                </a:solidFill>
                <a:latin typeface="Poppins SemiBold" panose="00000700000000000000" pitchFamily="2" charset="0"/>
              </a:rPr>
              <a:t>02</a:t>
            </a:r>
          </a:p>
        </p:txBody>
      </p:sp>
      <p:sp>
        <p:nvSpPr>
          <p:cNvPr id="389" name="Primary Heading-1">
            <a:extLst>
              <a:ext uri="{FF2B5EF4-FFF2-40B4-BE49-F238E27FC236}">
                <a16:creationId xmlns:a16="http://schemas.microsoft.com/office/drawing/2014/main" id="{111B4A49-B930-4A89-A1CD-6CA2B3D95AED}"/>
              </a:ext>
            </a:extLst>
          </p:cNvPr>
          <p:cNvSpPr txBox="1"/>
          <p:nvPr/>
        </p:nvSpPr>
        <p:spPr>
          <a:xfrm>
            <a:off x="12466320" y="3440430"/>
            <a:ext cx="4633912" cy="4095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Maintains Ownership</a:t>
            </a:r>
          </a:p>
        </p:txBody>
      </p:sp>
      <p:sp>
        <p:nvSpPr>
          <p:cNvPr id="391" name="Description of a primary heading-1">
            <a:extLst>
              <a:ext uri="{FF2B5EF4-FFF2-40B4-BE49-F238E27FC236}">
                <a16:creationId xmlns:a16="http://schemas.microsoft.com/office/drawing/2014/main" id="{111B4A49-B930-4A89-A1CD-6CA2B3D95AED}"/>
              </a:ext>
            </a:extLst>
          </p:cNvPr>
          <p:cNvSpPr txBox="1"/>
          <p:nvPr/>
        </p:nvSpPr>
        <p:spPr>
          <a:xfrm>
            <a:off x="12466320" y="3878580"/>
            <a:ext cx="4633912" cy="9810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Returns data ownership and value generation back to the original data creators, reversing traditional models.</a:t>
            </a:r>
          </a:p>
        </p:txBody>
      </p:sp>
      <p:pic>
        <p:nvPicPr>
          <p:cNvPr id="39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1391900" y="5238750"/>
            <a:ext cx="5981700" cy="1819275"/>
          </a:xfrm>
          <a:prstGeom prst="rect">
            <a:avLst/>
          </a:prstGeom>
        </p:spPr>
      </p:pic>
      <p:pic>
        <p:nvPicPr>
          <p:cNvPr id="39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1696700" y="5836920"/>
            <a:ext cx="609600" cy="609600"/>
          </a:xfrm>
          <a:prstGeom prst="rect">
            <a:avLst/>
          </a:prstGeom>
        </p:spPr>
      </p:pic>
      <p:sp>
        <p:nvSpPr>
          <p:cNvPr id="397" name="-2">
            <a:extLst>
              <a:ext uri="{FF2B5EF4-FFF2-40B4-BE49-F238E27FC236}">
                <a16:creationId xmlns:a16="http://schemas.microsoft.com/office/drawing/2014/main" id="{111B4A49-B930-4A89-A1CD-6CA2B3D95AED}"/>
              </a:ext>
            </a:extLst>
          </p:cNvPr>
          <p:cNvSpPr txBox="1"/>
          <p:nvPr/>
        </p:nvSpPr>
        <p:spPr>
          <a:xfrm>
            <a:off x="11830622" y="5936932"/>
            <a:ext cx="376238" cy="419100"/>
          </a:xfrm>
          <a:prstGeom prst="rect">
            <a:avLst/>
          </a:prstGeom>
          <a:noFill/>
        </p:spPr>
        <p:txBody>
          <a:bodyPr vertOverflow="clip" horzOverflow="clip" wrap="square" lIns="0" tIns="0" rIns="0" bIns="0" rtlCol="0" anchor="t">
            <a:spAutoFit/>
          </a:bodyPr>
          <a:lstStyle/>
          <a:p>
            <a:pPr algn="ctr">
              <a:lnSpc>
                <a:spcPts val="3240"/>
              </a:lnSpc>
            </a:pPr>
            <a:r>
              <a:rPr lang="en-US" sz="2160" dirty="0">
                <a:solidFill>
                  <a:srgbClr val="FFFFFF">
                    <a:alpha val="100000"/>
                  </a:srgbClr>
                </a:solidFill>
                <a:latin typeface="Poppins SemiBold" panose="00000700000000000000" pitchFamily="2" charset="0"/>
              </a:rPr>
              <a:t>03</a:t>
            </a:r>
          </a:p>
        </p:txBody>
      </p:sp>
      <p:sp>
        <p:nvSpPr>
          <p:cNvPr id="399" name="Primary Heading-2">
            <a:extLst>
              <a:ext uri="{FF2B5EF4-FFF2-40B4-BE49-F238E27FC236}">
                <a16:creationId xmlns:a16="http://schemas.microsoft.com/office/drawing/2014/main" id="{111B4A49-B930-4A89-A1CD-6CA2B3D95AED}"/>
              </a:ext>
            </a:extLst>
          </p:cNvPr>
          <p:cNvSpPr txBox="1"/>
          <p:nvPr/>
        </p:nvSpPr>
        <p:spPr>
          <a:xfrm>
            <a:off x="12466320" y="5436870"/>
            <a:ext cx="4633912" cy="4095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Control as Foundational</a:t>
            </a:r>
          </a:p>
        </p:txBody>
      </p:sp>
      <p:sp>
        <p:nvSpPr>
          <p:cNvPr id="401" name="Description of a primary heading-2">
            <a:extLst>
              <a:ext uri="{FF2B5EF4-FFF2-40B4-BE49-F238E27FC236}">
                <a16:creationId xmlns:a16="http://schemas.microsoft.com/office/drawing/2014/main" id="{111B4A49-B930-4A89-A1CD-6CA2B3D95AED}"/>
              </a:ext>
            </a:extLst>
          </p:cNvPr>
          <p:cNvSpPr txBox="1"/>
          <p:nvPr/>
        </p:nvSpPr>
        <p:spPr>
          <a:xfrm>
            <a:off x="12466320" y="5875020"/>
            <a:ext cx="4633912" cy="9810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Control is essential for meaningful valuation and monetization of data assets, enabling value extraction.</a:t>
            </a:r>
          </a:p>
        </p:txBody>
      </p:sp>
      <p:pic>
        <p:nvPicPr>
          <p:cNvPr id="4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1391900" y="7235095"/>
            <a:ext cx="5981700" cy="1819275"/>
          </a:xfrm>
          <a:prstGeom prst="rect">
            <a:avLst/>
          </a:prstGeom>
        </p:spPr>
      </p:pic>
      <p:pic>
        <p:nvPicPr>
          <p:cNvPr id="4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1696700" y="7833265"/>
            <a:ext cx="609600" cy="609600"/>
          </a:xfrm>
          <a:prstGeom prst="rect">
            <a:avLst/>
          </a:prstGeom>
        </p:spPr>
      </p:pic>
      <p:sp>
        <p:nvSpPr>
          <p:cNvPr id="407" name="-3">
            <a:extLst>
              <a:ext uri="{FF2B5EF4-FFF2-40B4-BE49-F238E27FC236}">
                <a16:creationId xmlns:a16="http://schemas.microsoft.com/office/drawing/2014/main" id="{111B4A49-B930-4A89-A1CD-6CA2B3D95AED}"/>
              </a:ext>
            </a:extLst>
          </p:cNvPr>
          <p:cNvSpPr txBox="1"/>
          <p:nvPr/>
        </p:nvSpPr>
        <p:spPr>
          <a:xfrm>
            <a:off x="11822144" y="7933277"/>
            <a:ext cx="395288" cy="419100"/>
          </a:xfrm>
          <a:prstGeom prst="rect">
            <a:avLst/>
          </a:prstGeom>
          <a:noFill/>
        </p:spPr>
        <p:txBody>
          <a:bodyPr vertOverflow="clip" horzOverflow="clip" wrap="square" lIns="0" tIns="0" rIns="0" bIns="0" rtlCol="0" anchor="t">
            <a:spAutoFit/>
          </a:bodyPr>
          <a:lstStyle/>
          <a:p>
            <a:pPr algn="ctr">
              <a:lnSpc>
                <a:spcPts val="3240"/>
              </a:lnSpc>
            </a:pPr>
            <a:r>
              <a:rPr lang="en-US" sz="2160" dirty="0">
                <a:solidFill>
                  <a:srgbClr val="FFFFFF">
                    <a:alpha val="100000"/>
                  </a:srgbClr>
                </a:solidFill>
                <a:latin typeface="Poppins SemiBold" panose="00000700000000000000" pitchFamily="2" charset="0"/>
              </a:rPr>
              <a:t>04</a:t>
            </a:r>
          </a:p>
        </p:txBody>
      </p:sp>
      <p:sp>
        <p:nvSpPr>
          <p:cNvPr id="409" name="Primary Heading-3">
            <a:extLst>
              <a:ext uri="{FF2B5EF4-FFF2-40B4-BE49-F238E27FC236}">
                <a16:creationId xmlns:a16="http://schemas.microsoft.com/office/drawing/2014/main" id="{111B4A49-B930-4A89-A1CD-6CA2B3D95AED}"/>
              </a:ext>
            </a:extLst>
          </p:cNvPr>
          <p:cNvSpPr txBox="1"/>
          <p:nvPr/>
        </p:nvSpPr>
        <p:spPr>
          <a:xfrm>
            <a:off x="12466320" y="7433215"/>
            <a:ext cx="4633912" cy="4095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Strategic Benefit</a:t>
            </a:r>
          </a:p>
        </p:txBody>
      </p:sp>
      <p:sp>
        <p:nvSpPr>
          <p:cNvPr id="411" name="Description of a primary heading-3">
            <a:extLst>
              <a:ext uri="{FF2B5EF4-FFF2-40B4-BE49-F238E27FC236}">
                <a16:creationId xmlns:a16="http://schemas.microsoft.com/office/drawing/2014/main" id="{111B4A49-B930-4A89-A1CD-6CA2B3D95AED}"/>
              </a:ext>
            </a:extLst>
          </p:cNvPr>
          <p:cNvSpPr txBox="1"/>
          <p:nvPr/>
        </p:nvSpPr>
        <p:spPr>
          <a:xfrm>
            <a:off x="12466320" y="7871365"/>
            <a:ext cx="4633912" cy="9810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Maximizing data value requires sovereignty. Without sovereign control, value extraction is impossible.</a:t>
            </a:r>
          </a:p>
        </p:txBody>
      </p:sp>
      <p:sp>
        <p:nvSpPr>
          <p:cNvPr id="413" name="Title 3">
            <a:extLst>
              <a:ext uri="{FF2B5EF4-FFF2-40B4-BE49-F238E27FC236}">
                <a16:creationId xmlns:a16="http://schemas.microsoft.com/office/drawing/2014/main" id="{111B4A49-B930-4A89-A1CD-6CA2B3D95AED}"/>
              </a:ext>
            </a:extLst>
          </p:cNvPr>
          <p:cNvSpPr txBox="1"/>
          <p:nvPr/>
        </p:nvSpPr>
        <p:spPr>
          <a:xfrm>
            <a:off x="952500" y="3505200"/>
            <a:ext cx="4529138" cy="2181225"/>
          </a:xfrm>
          <a:prstGeom prst="rect">
            <a:avLst/>
          </a:prstGeom>
          <a:noFill/>
        </p:spPr>
        <p:txBody>
          <a:bodyPr vertOverflow="clip" horzOverflow="clip" wrap="square" lIns="0" tIns="0" rIns="0" bIns="0" rtlCol="0" anchor="t">
            <a:spAutoFit/>
          </a:bodyPr>
          <a:lstStyle/>
          <a:p>
            <a:pPr algn="l">
              <a:lnSpc>
                <a:spcPts val="5670"/>
              </a:lnSpc>
            </a:pPr>
            <a:r>
              <a:rPr lang="en-US" sz="4200" spc="-92" dirty="0">
                <a:solidFill>
                  <a:srgbClr val="000000">
                    <a:alpha val="100000"/>
                  </a:srgbClr>
                </a:solidFill>
                <a:latin typeface="Poppins SemiBold" panose="00000700000000000000" pitchFamily="2" charset="0"/>
              </a:rPr>
              <a:t>Introducing the Sovereign Data Approach</a:t>
            </a:r>
          </a:p>
        </p:txBody>
      </p:sp>
      <p:sp>
        <p:nvSpPr>
          <p:cNvPr id="415" name="SubTitle">
            <a:extLst>
              <a:ext uri="{FF2B5EF4-FFF2-40B4-BE49-F238E27FC236}">
                <a16:creationId xmlns:a16="http://schemas.microsoft.com/office/drawing/2014/main" id="{111B4A49-B930-4A89-A1CD-6CA2B3D95AED}"/>
              </a:ext>
            </a:extLst>
          </p:cNvPr>
          <p:cNvSpPr txBox="1"/>
          <p:nvPr/>
        </p:nvSpPr>
        <p:spPr>
          <a:xfrm>
            <a:off x="952500" y="5791200"/>
            <a:ext cx="4529138" cy="96202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Understanding the key elements and benefits of data sovereignty for value maximization</a:t>
            </a:r>
          </a:p>
        </p:txBody>
      </p:sp>
    </p:spTree>
    <p:extLst>
      <p:ext uri="{BB962C8B-B14F-4D97-AF65-F5344CB8AC3E}">
        <p14:creationId xmlns:p14="http://schemas.microsoft.com/office/powerpoint/2010/main" val="3648047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2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mt="7000"/>
          </a:blip>
          <a:stretch/>
        </p:blipFill>
        <p:spPr>
          <a:xfrm>
            <a:off x="16002000" y="3362801"/>
            <a:ext cx="762000" cy="762000"/>
          </a:xfrm>
          <a:prstGeom prst="rect">
            <a:avLst/>
          </a:prstGeom>
        </p:spPr>
      </p:pic>
      <p:pic>
        <p:nvPicPr>
          <p:cNvPr id="42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mt="7000"/>
          </a:blip>
          <a:stretch/>
        </p:blipFill>
        <p:spPr>
          <a:xfrm>
            <a:off x="16764448" y="2600474"/>
            <a:ext cx="1523553" cy="762000"/>
          </a:xfrm>
          <a:prstGeom prst="rect">
            <a:avLst/>
          </a:prstGeom>
        </p:spPr>
      </p:pic>
      <p:pic>
        <p:nvPicPr>
          <p:cNvPr id="4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mt="7000"/>
          </a:blip>
          <a:stretch/>
        </p:blipFill>
        <p:spPr>
          <a:xfrm>
            <a:off x="16764572" y="1075849"/>
            <a:ext cx="800100" cy="1524000"/>
          </a:xfrm>
          <a:prstGeom prst="rect">
            <a:avLst/>
          </a:prstGeom>
        </p:spPr>
      </p:pic>
      <p:pic>
        <p:nvPicPr>
          <p:cNvPr id="4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mt="7000"/>
          </a:blip>
          <a:stretch/>
        </p:blipFill>
        <p:spPr>
          <a:xfrm>
            <a:off x="15239238" y="2600516"/>
            <a:ext cx="762000" cy="762000"/>
          </a:xfrm>
          <a:prstGeom prst="rect">
            <a:avLst/>
          </a:prstGeom>
        </p:spPr>
      </p:pic>
      <p:pic>
        <p:nvPicPr>
          <p:cNvPr id="4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mt="7000"/>
          </a:blip>
          <a:stretch/>
        </p:blipFill>
        <p:spPr>
          <a:xfrm>
            <a:off x="2286000" y="2238375"/>
            <a:ext cx="762000" cy="762000"/>
          </a:xfrm>
          <a:prstGeom prst="rect">
            <a:avLst/>
          </a:prstGeom>
        </p:spPr>
      </p:pic>
      <p:pic>
        <p:nvPicPr>
          <p:cNvPr id="4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mt="7000"/>
          </a:blip>
          <a:stretch/>
        </p:blipFill>
        <p:spPr>
          <a:xfrm>
            <a:off x="0" y="0"/>
            <a:ext cx="1524000" cy="1581150"/>
          </a:xfrm>
          <a:prstGeom prst="rect">
            <a:avLst/>
          </a:prstGeom>
        </p:spPr>
      </p:pic>
      <p:pic>
        <p:nvPicPr>
          <p:cNvPr id="4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mt="7000"/>
          </a:blip>
          <a:stretch/>
        </p:blipFill>
        <p:spPr>
          <a:xfrm>
            <a:off x="762572" y="2267236"/>
            <a:ext cx="762000" cy="762000"/>
          </a:xfrm>
          <a:prstGeom prst="rect">
            <a:avLst/>
          </a:prstGeom>
        </p:spPr>
      </p:pic>
      <p:pic>
        <p:nvPicPr>
          <p:cNvPr id="43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mt="7000"/>
          </a:blip>
          <a:stretch/>
        </p:blipFill>
        <p:spPr>
          <a:xfrm>
            <a:off x="1523238" y="742664"/>
            <a:ext cx="762000" cy="1524000"/>
          </a:xfrm>
          <a:prstGeom prst="rect">
            <a:avLst/>
          </a:prstGeom>
        </p:spPr>
      </p:pic>
      <p:pic>
        <p:nvPicPr>
          <p:cNvPr id="43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914400" y="4286250"/>
            <a:ext cx="3971925" cy="3438525"/>
          </a:xfrm>
          <a:prstGeom prst="rect">
            <a:avLst/>
          </a:prstGeom>
        </p:spPr>
      </p:pic>
      <p:pic>
        <p:nvPicPr>
          <p:cNvPr id="438"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1219200" y="4686300"/>
            <a:ext cx="639985" cy="639985"/>
          </a:xfrm>
          <a:prstGeom prst="rect">
            <a:avLst/>
          </a:prstGeom>
        </p:spPr>
      </p:pic>
      <p:sp>
        <p:nvSpPr>
          <p:cNvPr id="440" name="Primary Heading-0">
            <a:extLst>
              <a:ext uri="{FF2B5EF4-FFF2-40B4-BE49-F238E27FC236}">
                <a16:creationId xmlns:a16="http://schemas.microsoft.com/office/drawing/2014/main" id="{111B4A49-B930-4A89-A1CD-6CA2B3D95AED}"/>
              </a:ext>
            </a:extLst>
          </p:cNvPr>
          <p:cNvSpPr txBox="1"/>
          <p:nvPr/>
        </p:nvSpPr>
        <p:spPr>
          <a:xfrm>
            <a:off x="2019110" y="4686300"/>
            <a:ext cx="2595562" cy="12096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Identify demand for sovereign data across key sectors</a:t>
            </a:r>
          </a:p>
        </p:txBody>
      </p:sp>
      <p:sp>
        <p:nvSpPr>
          <p:cNvPr id="442" name="Description of a primary heading-0">
            <a:extLst>
              <a:ext uri="{FF2B5EF4-FFF2-40B4-BE49-F238E27FC236}">
                <a16:creationId xmlns:a16="http://schemas.microsoft.com/office/drawing/2014/main" id="{111B4A49-B930-4A89-A1CD-6CA2B3D95AED}"/>
              </a:ext>
            </a:extLst>
          </p:cNvPr>
          <p:cNvSpPr txBox="1"/>
          <p:nvPr/>
        </p:nvSpPr>
        <p:spPr>
          <a:xfrm>
            <a:off x="2019110" y="6000750"/>
            <a:ext cx="2595562" cy="533400"/>
          </a:xfrm>
          <a:prstGeom prst="rect">
            <a:avLst/>
          </a:prstGeom>
          <a:noFill/>
        </p:spPr>
        <p:txBody>
          <a:bodyPr vertOverflow="clip" horzOverflow="clip" wrap="square" lIns="0" tIns="0" rIns="0" bIns="0" rtlCol="0" anchor="t">
            <a:spAutoFit/>
          </a:bodyPr>
          <a:lstStyle/>
          <a:p>
            <a:pPr algn="l">
              <a:lnSpc>
                <a:spcPts val="1404"/>
              </a:lnSpc>
            </a:pPr>
            <a:r>
              <a:rPr lang="en-US" sz="900" spc="-6" dirty="0">
                <a:solidFill>
                  <a:srgbClr val="262D36">
                    <a:alpha val="80000"/>
                  </a:srgbClr>
                </a:solidFill>
                <a:latin typeface="Roboto" panose="00000700000000000000" pitchFamily="2" charset="0"/>
              </a:rPr>
              <a:t>Third parties across many industries, such as health, advertising, finance, and retail seek data controlled by individuals and entities to drive innovation and insights.</a:t>
            </a:r>
          </a:p>
        </p:txBody>
      </p:sp>
      <p:pic>
        <p:nvPicPr>
          <p:cNvPr id="4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5076825" y="4286250"/>
            <a:ext cx="3971925" cy="3438525"/>
          </a:xfrm>
          <a:prstGeom prst="rect">
            <a:avLst/>
          </a:prstGeom>
        </p:spPr>
      </p:pic>
      <p:pic>
        <p:nvPicPr>
          <p:cNvPr id="446"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12">
            <a:alphaModFix/>
            <a:extLst>
              <a:ext uri="{E92784AB-2CB7-4B31-8A09-D4CCFE41E5D2}">
                <asvg:svgBlip xmlns:asvg="http://schemas.microsoft.com/office/drawing/2016/SVG/main" xmlns:p14="http://schemas.microsoft.com/office/powerpoint/2010/main" xmlns:a14="http://schemas.microsoft.com/office/drawing/2010/main" xmlns:a16="http://schemas.microsoft.com/office/drawing/2014/main" xmlns="" r:embed="rId108"/>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5381625" y="4686300"/>
            <a:ext cx="639985" cy="639985"/>
          </a:xfrm>
          <a:prstGeom prst="rect">
            <a:avLst/>
          </a:prstGeom>
        </p:spPr>
      </p:pic>
      <p:sp>
        <p:nvSpPr>
          <p:cNvPr id="448" name="Primary Heading-1">
            <a:extLst>
              <a:ext uri="{FF2B5EF4-FFF2-40B4-BE49-F238E27FC236}">
                <a16:creationId xmlns:a16="http://schemas.microsoft.com/office/drawing/2014/main" id="{111B4A49-B930-4A89-A1CD-6CA2B3D95AED}"/>
              </a:ext>
            </a:extLst>
          </p:cNvPr>
          <p:cNvSpPr txBox="1"/>
          <p:nvPr/>
        </p:nvSpPr>
        <p:spPr>
          <a:xfrm>
            <a:off x="6181534" y="4686300"/>
            <a:ext cx="2595562" cy="20097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Leverage opportunities to monetize data while maintaining control</a:t>
            </a:r>
          </a:p>
        </p:txBody>
      </p:sp>
      <p:sp>
        <p:nvSpPr>
          <p:cNvPr id="450" name="Description of a primary heading-1">
            <a:extLst>
              <a:ext uri="{FF2B5EF4-FFF2-40B4-BE49-F238E27FC236}">
                <a16:creationId xmlns:a16="http://schemas.microsoft.com/office/drawing/2014/main" id="{111B4A49-B930-4A89-A1CD-6CA2B3D95AED}"/>
              </a:ext>
            </a:extLst>
          </p:cNvPr>
          <p:cNvSpPr txBox="1"/>
          <p:nvPr/>
        </p:nvSpPr>
        <p:spPr>
          <a:xfrm>
            <a:off x="6181534" y="6800850"/>
            <a:ext cx="2595562" cy="523875"/>
          </a:xfrm>
          <a:prstGeom prst="rect">
            <a:avLst/>
          </a:prstGeom>
          <a:noFill/>
        </p:spPr>
        <p:txBody>
          <a:bodyPr vertOverflow="clip" horzOverflow="clip" wrap="square" lIns="0" tIns="0" rIns="0" bIns="0" rtlCol="0" anchor="t">
            <a:spAutoFit/>
          </a:bodyPr>
          <a:lstStyle/>
          <a:p>
            <a:pPr algn="l">
              <a:lnSpc>
                <a:spcPts val="1404"/>
              </a:lnSpc>
            </a:pPr>
            <a:r>
              <a:rPr lang="en-US" sz="900" spc="-6" dirty="0">
                <a:solidFill>
                  <a:srgbClr val="262D36">
                    <a:alpha val="80000"/>
                  </a:srgbClr>
                </a:solidFill>
                <a:latin typeface="Roboto" panose="00000700000000000000" pitchFamily="2" charset="0"/>
              </a:rPr>
              <a:t>Data owners can create revenue streams by controlling the sharing and use of data, ensuring sovereignty and economic benefit.</a:t>
            </a:r>
          </a:p>
        </p:txBody>
      </p:sp>
      <p:pic>
        <p:nvPicPr>
          <p:cNvPr id="4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9239250" y="4286250"/>
            <a:ext cx="3971925" cy="3438525"/>
          </a:xfrm>
          <a:prstGeom prst="rect">
            <a:avLst/>
          </a:prstGeom>
        </p:spPr>
      </p:pic>
      <p:pic>
        <p:nvPicPr>
          <p:cNvPr id="454"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109">
            <a:alphaModFix/>
          </a:blip>
          <a:stretch/>
        </p:blipFill>
        <p:spPr>
          <a:xfrm>
            <a:off x="9544050" y="4686300"/>
            <a:ext cx="639985" cy="639985"/>
          </a:xfrm>
          <a:prstGeom prst="rect">
            <a:avLst/>
          </a:prstGeom>
        </p:spPr>
      </p:pic>
      <p:sp>
        <p:nvSpPr>
          <p:cNvPr id="456" name="Primary Heading-2">
            <a:extLst>
              <a:ext uri="{FF2B5EF4-FFF2-40B4-BE49-F238E27FC236}">
                <a16:creationId xmlns:a16="http://schemas.microsoft.com/office/drawing/2014/main" id="{111B4A49-B930-4A89-A1CD-6CA2B3D95AED}"/>
              </a:ext>
            </a:extLst>
          </p:cNvPr>
          <p:cNvSpPr txBox="1"/>
          <p:nvPr/>
        </p:nvSpPr>
        <p:spPr>
          <a:xfrm>
            <a:off x="10343960" y="4686300"/>
            <a:ext cx="2595562" cy="12096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Recognize specific third-party use cases for data</a:t>
            </a:r>
          </a:p>
        </p:txBody>
      </p:sp>
      <p:sp>
        <p:nvSpPr>
          <p:cNvPr id="458" name="Description of a primary heading-2">
            <a:extLst>
              <a:ext uri="{FF2B5EF4-FFF2-40B4-BE49-F238E27FC236}">
                <a16:creationId xmlns:a16="http://schemas.microsoft.com/office/drawing/2014/main" id="{111B4A49-B930-4A89-A1CD-6CA2B3D95AED}"/>
              </a:ext>
            </a:extLst>
          </p:cNvPr>
          <p:cNvSpPr txBox="1"/>
          <p:nvPr/>
        </p:nvSpPr>
        <p:spPr>
          <a:xfrm>
            <a:off x="10343960" y="6000750"/>
            <a:ext cx="2595562" cy="714375"/>
          </a:xfrm>
          <a:prstGeom prst="rect">
            <a:avLst/>
          </a:prstGeom>
          <a:noFill/>
        </p:spPr>
        <p:txBody>
          <a:bodyPr vertOverflow="clip" horzOverflow="clip" wrap="square" lIns="0" tIns="0" rIns="0" bIns="0" rtlCol="0" anchor="t">
            <a:spAutoFit/>
          </a:bodyPr>
          <a:lstStyle/>
          <a:p>
            <a:pPr algn="l">
              <a:lnSpc>
                <a:spcPts val="1404"/>
              </a:lnSpc>
            </a:pPr>
            <a:r>
              <a:rPr lang="en-US" sz="900" spc="-6" dirty="0">
                <a:solidFill>
                  <a:srgbClr val="262D36">
                    <a:alpha val="80000"/>
                  </a:srgbClr>
                </a:solidFill>
                <a:latin typeface="Roboto" panose="00000700000000000000" pitchFamily="2" charset="0"/>
              </a:rPr>
              <a:t>Examples include health analytics and personalized medicine, targeted advertising, financial product innovation, and enhancing connection and engagement with  their own  customers, subscribers and members..</a:t>
            </a:r>
          </a:p>
        </p:txBody>
      </p:sp>
      <p:pic>
        <p:nvPicPr>
          <p:cNvPr id="4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13401675" y="4286250"/>
            <a:ext cx="3971925" cy="3438525"/>
          </a:xfrm>
          <a:prstGeom prst="rect">
            <a:avLst/>
          </a:prstGeom>
        </p:spPr>
      </p:pic>
      <p:pic>
        <p:nvPicPr>
          <p:cNvPr id="462"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110">
            <a:alphaModFix/>
            <a:extLst>
              <a:ext uri="{99A5EB20-D5C6-4314-9A15-8ABAF24005B2}">
                <asvg:svgBlip xmlns:asvg="http://schemas.microsoft.com/office/drawing/2016/SVG/main" xmlns:p14="http://schemas.microsoft.com/office/powerpoint/2010/main" xmlns:a14="http://schemas.microsoft.com/office/drawing/2010/main" xmlns:a16="http://schemas.microsoft.com/office/drawing/2014/main" xmlns="" r:embed="rId117"/>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3706475" y="4686300"/>
            <a:ext cx="639985" cy="639985"/>
          </a:xfrm>
          <a:prstGeom prst="rect">
            <a:avLst/>
          </a:prstGeom>
        </p:spPr>
      </p:pic>
      <p:sp>
        <p:nvSpPr>
          <p:cNvPr id="464" name="Primary Heading-3">
            <a:extLst>
              <a:ext uri="{FF2B5EF4-FFF2-40B4-BE49-F238E27FC236}">
                <a16:creationId xmlns:a16="http://schemas.microsoft.com/office/drawing/2014/main" id="{111B4A49-B930-4A89-A1CD-6CA2B3D95AED}"/>
              </a:ext>
            </a:extLst>
          </p:cNvPr>
          <p:cNvSpPr txBox="1"/>
          <p:nvPr/>
        </p:nvSpPr>
        <p:spPr>
          <a:xfrm>
            <a:off x="14506384" y="4686300"/>
            <a:ext cx="2595562" cy="160972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00000">
                    <a:alpha val="100000"/>
                  </a:srgbClr>
                </a:solidFill>
                <a:latin typeface="Poppins SemiBold" panose="00000700000000000000" pitchFamily="2" charset="0"/>
              </a:rPr>
              <a:t>Understand the economic implication of sovereign data</a:t>
            </a:r>
          </a:p>
        </p:txBody>
      </p:sp>
      <p:sp>
        <p:nvSpPr>
          <p:cNvPr id="466" name="Description of a primary heading-3">
            <a:extLst>
              <a:ext uri="{FF2B5EF4-FFF2-40B4-BE49-F238E27FC236}">
                <a16:creationId xmlns:a16="http://schemas.microsoft.com/office/drawing/2014/main" id="{111B4A49-B930-4A89-A1CD-6CA2B3D95AED}"/>
              </a:ext>
            </a:extLst>
          </p:cNvPr>
          <p:cNvSpPr txBox="1"/>
          <p:nvPr/>
        </p:nvSpPr>
        <p:spPr>
          <a:xfrm>
            <a:off x="14506384" y="6400800"/>
            <a:ext cx="2595562" cy="714375"/>
          </a:xfrm>
          <a:prstGeom prst="rect">
            <a:avLst/>
          </a:prstGeom>
          <a:noFill/>
        </p:spPr>
        <p:txBody>
          <a:bodyPr vertOverflow="clip" horzOverflow="clip" wrap="square" lIns="0" tIns="0" rIns="0" bIns="0" rtlCol="0" anchor="t">
            <a:spAutoFit/>
          </a:bodyPr>
          <a:lstStyle/>
          <a:p>
            <a:pPr algn="l">
              <a:lnSpc>
                <a:spcPts val="1404"/>
              </a:lnSpc>
            </a:pPr>
            <a:r>
              <a:rPr lang="en-US" sz="900" spc="-6" dirty="0">
                <a:solidFill>
                  <a:srgbClr val="262D36">
                    <a:alpha val="80000"/>
                  </a:srgbClr>
                </a:solidFill>
                <a:latin typeface="Roboto" panose="00000700000000000000" pitchFamily="2" charset="0"/>
              </a:rPr>
              <a:t>Controlled sharing and usage of sovereign data enable direct economic value creation by empowering data owners to negotiate terms and increase monetization opportunities which would not be available when data is given to third parties..</a:t>
            </a:r>
          </a:p>
        </p:txBody>
      </p:sp>
      <p:sp>
        <p:nvSpPr>
          <p:cNvPr id="468" name="Title 3">
            <a:extLst>
              <a:ext uri="{FF2B5EF4-FFF2-40B4-BE49-F238E27FC236}">
                <a16:creationId xmlns:a16="http://schemas.microsoft.com/office/drawing/2014/main" id="{111B4A49-B930-4A89-A1CD-6CA2B3D95AED}"/>
              </a:ext>
            </a:extLst>
          </p:cNvPr>
          <p:cNvSpPr txBox="1"/>
          <p:nvPr/>
        </p:nvSpPr>
        <p:spPr>
          <a:xfrm>
            <a:off x="914400" y="880491"/>
            <a:ext cx="16492538" cy="762000"/>
          </a:xfrm>
          <a:prstGeom prst="rect">
            <a:avLst/>
          </a:prstGeom>
          <a:noFill/>
        </p:spPr>
        <p:txBody>
          <a:bodyPr vertOverflow="clip" horzOverflow="clip" wrap="square" lIns="0" tIns="0" rIns="0" bIns="0" rtlCol="0" anchor="t">
            <a:spAutoFit/>
          </a:bodyPr>
          <a:lstStyle/>
          <a:p>
            <a:pPr algn="ctr">
              <a:lnSpc>
                <a:spcPts val="5670"/>
              </a:lnSpc>
            </a:pPr>
            <a:r>
              <a:rPr lang="en-US" sz="4200" spc="-92" dirty="0">
                <a:solidFill>
                  <a:srgbClr val="000000">
                    <a:alpha val="100000"/>
                  </a:srgbClr>
                </a:solidFill>
                <a:latin typeface="Poppins SemiBold" panose="00000700000000000000" pitchFamily="2" charset="0"/>
              </a:rPr>
              <a:t>Monetizing Sovereign Data</a:t>
            </a:r>
          </a:p>
        </p:txBody>
      </p:sp>
      <p:sp>
        <p:nvSpPr>
          <p:cNvPr id="470" name="SubTitle">
            <a:extLst>
              <a:ext uri="{FF2B5EF4-FFF2-40B4-BE49-F238E27FC236}">
                <a16:creationId xmlns:a16="http://schemas.microsoft.com/office/drawing/2014/main" id="{111B4A49-B930-4A89-A1CD-6CA2B3D95AED}"/>
              </a:ext>
            </a:extLst>
          </p:cNvPr>
          <p:cNvSpPr txBox="1"/>
          <p:nvPr/>
        </p:nvSpPr>
        <p:spPr>
          <a:xfrm>
            <a:off x="914400" y="1752600"/>
            <a:ext cx="16492538" cy="342900"/>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Understanding economic value through data sovereignty</a:t>
            </a:r>
          </a:p>
        </p:txBody>
      </p:sp>
    </p:spTree>
    <p:extLst>
      <p:ext uri="{BB962C8B-B14F-4D97-AF65-F5344CB8AC3E}">
        <p14:creationId xmlns:p14="http://schemas.microsoft.com/office/powerpoint/2010/main" val="3648047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75"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6610350" y="0"/>
            <a:ext cx="476250" cy="6789390"/>
          </a:xfrm>
          <a:prstGeom prst="rect">
            <a:avLst/>
          </a:prstGeom>
        </p:spPr>
      </p:pic>
      <p:pic>
        <p:nvPicPr>
          <p:cNvPr id="477"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6610350" y="7830598"/>
            <a:ext cx="476250" cy="2456259"/>
          </a:xfrm>
          <a:prstGeom prst="rect">
            <a:avLst/>
          </a:prstGeom>
        </p:spPr>
      </p:pic>
      <p:pic>
        <p:nvPicPr>
          <p:cNvPr id="4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8077200" y="1933575"/>
            <a:ext cx="4552950" cy="3124200"/>
          </a:xfrm>
          <a:prstGeom prst="rect">
            <a:avLst/>
          </a:prstGeom>
        </p:spPr>
      </p:pic>
      <p:pic>
        <p:nvPicPr>
          <p:cNvPr id="48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8305800" y="2162175"/>
            <a:ext cx="800100" cy="800100"/>
          </a:xfrm>
          <a:prstGeom prst="rect">
            <a:avLst/>
          </a:prstGeom>
        </p:spPr>
      </p:pic>
      <p:pic>
        <p:nvPicPr>
          <p:cNvPr id="483"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extLst>
              <a:ext uri="{41D467B2-72B5-4B0B-AB96-90D85E3A2E74}">
                <asvg:svgBlip xmlns:asvg="http://schemas.microsoft.com/office/drawing/2016/SVG/main" xmlns:p14="http://schemas.microsoft.com/office/powerpoint/2010/main" xmlns:a14="http://schemas.microsoft.com/office/drawing/2010/main" xmlns:a16="http://schemas.microsoft.com/office/drawing/2014/main" xmlns="" r:embed="rId132"/>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8505825" y="2362200"/>
            <a:ext cx="400050" cy="400050"/>
          </a:xfrm>
          <a:prstGeom prst="rect">
            <a:avLst/>
          </a:prstGeom>
        </p:spPr>
      </p:pic>
      <p:sp>
        <p:nvSpPr>
          <p:cNvPr id="485" name="Primary Heading-0">
            <a:extLst>
              <a:ext uri="{FF2B5EF4-FFF2-40B4-BE49-F238E27FC236}">
                <a16:creationId xmlns:a16="http://schemas.microsoft.com/office/drawing/2014/main" id="{111B4A49-B930-4A89-A1CD-6CA2B3D95AED}"/>
              </a:ext>
            </a:extLst>
          </p:cNvPr>
          <p:cNvSpPr txBox="1"/>
          <p:nvPr/>
        </p:nvSpPr>
        <p:spPr>
          <a:xfrm>
            <a:off x="9372600" y="2162175"/>
            <a:ext cx="3062288" cy="638175"/>
          </a:xfrm>
          <a:prstGeom prst="rect">
            <a:avLst/>
          </a:prstGeom>
          <a:noFill/>
        </p:spPr>
        <p:txBody>
          <a:bodyPr vertOverflow="clip" horzOverflow="clip" wrap="square" lIns="0" tIns="0" rIns="0" bIns="0" rtlCol="0" anchor="t">
            <a:spAutoFit/>
          </a:bodyPr>
          <a:lstStyle/>
          <a:p>
            <a:pPr algn="l">
              <a:lnSpc>
                <a:spcPts val="2541"/>
              </a:lnSpc>
            </a:pPr>
            <a:r>
              <a:rPr lang="en-US" sz="1650" spc="-32" dirty="0">
                <a:solidFill>
                  <a:srgbClr val="000000">
                    <a:alpha val="100000"/>
                  </a:srgbClr>
                </a:solidFill>
                <a:latin typeface="Poppins SemiBold" panose="00000700000000000000" pitchFamily="2" charset="0"/>
              </a:rPr>
              <a:t>Explain how third parties monetize individual data</a:t>
            </a:r>
          </a:p>
        </p:txBody>
      </p:sp>
      <p:sp>
        <p:nvSpPr>
          <p:cNvPr id="487" name="Description of a primary heading-0">
            <a:extLst>
              <a:ext uri="{FF2B5EF4-FFF2-40B4-BE49-F238E27FC236}">
                <a16:creationId xmlns:a16="http://schemas.microsoft.com/office/drawing/2014/main" id="{111B4A49-B930-4A89-A1CD-6CA2B3D95AED}"/>
              </a:ext>
            </a:extLst>
          </p:cNvPr>
          <p:cNvSpPr txBox="1"/>
          <p:nvPr/>
        </p:nvSpPr>
        <p:spPr>
          <a:xfrm>
            <a:off x="9372600" y="2828925"/>
            <a:ext cx="3062288" cy="199072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Companies generate revenue by using data for targeted advertising, selling data to third parties, and enhancing and monetizing their relationships with customers, subscribers and/or members.</a:t>
            </a:r>
          </a:p>
        </p:txBody>
      </p:sp>
      <p:pic>
        <p:nvPicPr>
          <p:cNvPr id="48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2820650" y="1933575"/>
            <a:ext cx="4552950" cy="3124200"/>
          </a:xfrm>
          <a:prstGeom prst="rect">
            <a:avLst/>
          </a:prstGeom>
        </p:spPr>
      </p:pic>
      <p:pic>
        <p:nvPicPr>
          <p:cNvPr id="49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49250" y="2162175"/>
            <a:ext cx="800100" cy="800100"/>
          </a:xfrm>
          <a:prstGeom prst="rect">
            <a:avLst/>
          </a:prstGeom>
        </p:spPr>
      </p:pic>
      <p:pic>
        <p:nvPicPr>
          <p:cNvPr id="493"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133">
            <a:alphaModFix/>
            <a:extLst>
              <a:ext uri="{FB4DDFF4-C3D0-4D53-8FC5-D244245C7E4C}">
                <asvg:svgBlip xmlns:asvg="http://schemas.microsoft.com/office/drawing/2016/SVG/main" xmlns:p14="http://schemas.microsoft.com/office/powerpoint/2010/main" xmlns:a14="http://schemas.microsoft.com/office/drawing/2010/main" xmlns:a16="http://schemas.microsoft.com/office/drawing/2014/main" xmlns="" r:embed="rId139"/>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3249275" y="2362200"/>
            <a:ext cx="400050" cy="400050"/>
          </a:xfrm>
          <a:prstGeom prst="rect">
            <a:avLst/>
          </a:prstGeom>
        </p:spPr>
      </p:pic>
      <p:sp>
        <p:nvSpPr>
          <p:cNvPr id="495" name="Primary Heading-1">
            <a:extLst>
              <a:ext uri="{FF2B5EF4-FFF2-40B4-BE49-F238E27FC236}">
                <a16:creationId xmlns:a16="http://schemas.microsoft.com/office/drawing/2014/main" id="{111B4A49-B930-4A89-A1CD-6CA2B3D95AED}"/>
              </a:ext>
            </a:extLst>
          </p:cNvPr>
          <p:cNvSpPr txBox="1"/>
          <p:nvPr/>
        </p:nvSpPr>
        <p:spPr>
          <a:xfrm>
            <a:off x="14116050" y="2162175"/>
            <a:ext cx="3062288" cy="638175"/>
          </a:xfrm>
          <a:prstGeom prst="rect">
            <a:avLst/>
          </a:prstGeom>
          <a:noFill/>
        </p:spPr>
        <p:txBody>
          <a:bodyPr vertOverflow="clip" horzOverflow="clip" wrap="square" lIns="0" tIns="0" rIns="0" bIns="0" rtlCol="0" anchor="t">
            <a:spAutoFit/>
          </a:bodyPr>
          <a:lstStyle/>
          <a:p>
            <a:pPr algn="l">
              <a:lnSpc>
                <a:spcPts val="2541"/>
              </a:lnSpc>
            </a:pPr>
            <a:r>
              <a:rPr lang="en-US" sz="1650" spc="-32" dirty="0">
                <a:solidFill>
                  <a:srgbClr val="000000">
                    <a:alpha val="100000"/>
                  </a:srgbClr>
                </a:solidFill>
                <a:latin typeface="Poppins SemiBold" panose="00000700000000000000" pitchFamily="2" charset="0"/>
              </a:rPr>
              <a:t>How major companies profit from other's data</a:t>
            </a:r>
          </a:p>
        </p:txBody>
      </p:sp>
      <p:sp>
        <p:nvSpPr>
          <p:cNvPr id="497" name="Description of a primary heading-1">
            <a:extLst>
              <a:ext uri="{FF2B5EF4-FFF2-40B4-BE49-F238E27FC236}">
                <a16:creationId xmlns:a16="http://schemas.microsoft.com/office/drawing/2014/main" id="{111B4A49-B930-4A89-A1CD-6CA2B3D95AED}"/>
              </a:ext>
            </a:extLst>
          </p:cNvPr>
          <p:cNvSpPr txBox="1"/>
          <p:nvPr/>
        </p:nvSpPr>
        <p:spPr>
          <a:xfrm>
            <a:off x="14116050" y="2828925"/>
            <a:ext cx="3062288" cy="195262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Facebook and Google earn billions by leveraging user data for personalized ads, illustrating how data drives substantial corporate revenue.</a:t>
            </a:r>
          </a:p>
        </p:txBody>
      </p:sp>
      <p:pic>
        <p:nvPicPr>
          <p:cNvPr id="49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8077200" y="5238750"/>
            <a:ext cx="4552950" cy="3124200"/>
          </a:xfrm>
          <a:prstGeom prst="rect">
            <a:avLst/>
          </a:prstGeom>
        </p:spPr>
      </p:pic>
      <p:pic>
        <p:nvPicPr>
          <p:cNvPr id="50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8305800" y="5624512"/>
            <a:ext cx="800100" cy="800100"/>
          </a:xfrm>
          <a:prstGeom prst="rect">
            <a:avLst/>
          </a:prstGeom>
        </p:spPr>
      </p:pic>
      <p:pic>
        <p:nvPicPr>
          <p:cNvPr id="503"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140">
            <a:alphaModFix/>
            <a:extLst>
              <a:ext uri="{E5A6F100-E43C-490D-8A41-2E8C02A1CA14}">
                <asvg:svgBlip xmlns:asvg="http://schemas.microsoft.com/office/drawing/2016/SVG/main" xmlns:p14="http://schemas.microsoft.com/office/powerpoint/2010/main" xmlns:a14="http://schemas.microsoft.com/office/drawing/2010/main" xmlns:a16="http://schemas.microsoft.com/office/drawing/2014/main" xmlns="" r:embed="rId146"/>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8505825" y="5824538"/>
            <a:ext cx="400050" cy="400050"/>
          </a:xfrm>
          <a:prstGeom prst="rect">
            <a:avLst/>
          </a:prstGeom>
        </p:spPr>
      </p:pic>
      <p:sp>
        <p:nvSpPr>
          <p:cNvPr id="505" name="Primary Heading-2">
            <a:extLst>
              <a:ext uri="{FF2B5EF4-FFF2-40B4-BE49-F238E27FC236}">
                <a16:creationId xmlns:a16="http://schemas.microsoft.com/office/drawing/2014/main" id="{111B4A49-B930-4A89-A1CD-6CA2B3D95AED}"/>
              </a:ext>
            </a:extLst>
          </p:cNvPr>
          <p:cNvSpPr txBox="1"/>
          <p:nvPr/>
        </p:nvSpPr>
        <p:spPr>
          <a:xfrm>
            <a:off x="9372600" y="5467350"/>
            <a:ext cx="3062288" cy="638175"/>
          </a:xfrm>
          <a:prstGeom prst="rect">
            <a:avLst/>
          </a:prstGeom>
          <a:noFill/>
        </p:spPr>
        <p:txBody>
          <a:bodyPr vertOverflow="clip" horzOverflow="clip" wrap="square" lIns="0" tIns="0" rIns="0" bIns="0" rtlCol="0" anchor="t">
            <a:spAutoFit/>
          </a:bodyPr>
          <a:lstStyle/>
          <a:p>
            <a:pPr algn="l">
              <a:lnSpc>
                <a:spcPts val="2541"/>
              </a:lnSpc>
            </a:pPr>
            <a:r>
              <a:rPr lang="en-US" sz="1650" spc="-32" dirty="0">
                <a:solidFill>
                  <a:srgbClr val="000000">
                    <a:alpha val="100000"/>
                  </a:srgbClr>
                </a:solidFill>
                <a:latin typeface="Poppins SemiBold" panose="00000700000000000000" pitchFamily="2" charset="0"/>
              </a:rPr>
              <a:t>How data brokers work in the data economy</a:t>
            </a:r>
          </a:p>
        </p:txBody>
      </p:sp>
      <p:sp>
        <p:nvSpPr>
          <p:cNvPr id="507" name="Description of a primary heading-2">
            <a:extLst>
              <a:ext uri="{FF2B5EF4-FFF2-40B4-BE49-F238E27FC236}">
                <a16:creationId xmlns:a16="http://schemas.microsoft.com/office/drawing/2014/main" id="{111B4A49-B930-4A89-A1CD-6CA2B3D95AED}"/>
              </a:ext>
            </a:extLst>
          </p:cNvPr>
          <p:cNvSpPr txBox="1"/>
          <p:nvPr/>
        </p:nvSpPr>
        <p:spPr>
          <a:xfrm>
            <a:off x="9372600" y="6134100"/>
            <a:ext cx="3062288" cy="16287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Data brokers collect and sell consumer profiles without compensating individuals, highlighting a lack of direct financial benefits for users.</a:t>
            </a:r>
          </a:p>
        </p:txBody>
      </p:sp>
      <p:pic>
        <p:nvPicPr>
          <p:cNvPr id="5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2820650" y="5238750"/>
            <a:ext cx="4552950" cy="3124200"/>
          </a:xfrm>
          <a:prstGeom prst="rect">
            <a:avLst/>
          </a:prstGeom>
        </p:spPr>
      </p:pic>
      <p:pic>
        <p:nvPicPr>
          <p:cNvPr id="51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49250" y="5653088"/>
            <a:ext cx="800100" cy="800100"/>
          </a:xfrm>
          <a:prstGeom prst="rect">
            <a:avLst/>
          </a:prstGeom>
        </p:spPr>
      </p:pic>
      <p:pic>
        <p:nvPicPr>
          <p:cNvPr id="513"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147">
            <a:alphaModFix/>
            <a:extLst>
              <a:ext uri="{334F5143-4EB0-408C-B3E0-F837AF057102}">
                <asvg:svgBlip xmlns:asvg="http://schemas.microsoft.com/office/drawing/2016/SVG/main" xmlns:p14="http://schemas.microsoft.com/office/powerpoint/2010/main" xmlns:a14="http://schemas.microsoft.com/office/drawing/2010/main" xmlns:a16="http://schemas.microsoft.com/office/drawing/2014/main" xmlns="" r:embed="rId153"/>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3249275" y="5853112"/>
            <a:ext cx="400050" cy="400050"/>
          </a:xfrm>
          <a:prstGeom prst="rect">
            <a:avLst/>
          </a:prstGeom>
        </p:spPr>
      </p:pic>
      <p:sp>
        <p:nvSpPr>
          <p:cNvPr id="515" name="Primary Heading-3">
            <a:extLst>
              <a:ext uri="{FF2B5EF4-FFF2-40B4-BE49-F238E27FC236}">
                <a16:creationId xmlns:a16="http://schemas.microsoft.com/office/drawing/2014/main" id="{111B4A49-B930-4A89-A1CD-6CA2B3D95AED}"/>
              </a:ext>
            </a:extLst>
          </p:cNvPr>
          <p:cNvSpPr txBox="1"/>
          <p:nvPr/>
        </p:nvSpPr>
        <p:spPr>
          <a:xfrm>
            <a:off x="14116050" y="5467350"/>
            <a:ext cx="3062288" cy="638175"/>
          </a:xfrm>
          <a:prstGeom prst="rect">
            <a:avLst/>
          </a:prstGeom>
          <a:noFill/>
        </p:spPr>
        <p:txBody>
          <a:bodyPr vertOverflow="clip" horzOverflow="clip" wrap="square" lIns="0" tIns="0" rIns="0" bIns="0" rtlCol="0" anchor="t">
            <a:spAutoFit/>
          </a:bodyPr>
          <a:lstStyle/>
          <a:p>
            <a:pPr algn="l">
              <a:lnSpc>
                <a:spcPts val="2541"/>
              </a:lnSpc>
            </a:pPr>
            <a:r>
              <a:rPr lang="en-US" sz="1650" spc="-32" dirty="0">
                <a:solidFill>
                  <a:srgbClr val="000000">
                    <a:alpha val="100000"/>
                  </a:srgbClr>
                </a:solidFill>
                <a:latin typeface="Poppins SemiBold" panose="00000700000000000000" pitchFamily="2" charset="0"/>
              </a:rPr>
              <a:t>Monetization of data is lost without data sovereignty</a:t>
            </a:r>
          </a:p>
        </p:txBody>
      </p:sp>
      <p:sp>
        <p:nvSpPr>
          <p:cNvPr id="517" name="Description of a primary heading-3">
            <a:extLst>
              <a:ext uri="{FF2B5EF4-FFF2-40B4-BE49-F238E27FC236}">
                <a16:creationId xmlns:a16="http://schemas.microsoft.com/office/drawing/2014/main" id="{111B4A49-B930-4A89-A1CD-6CA2B3D95AED}"/>
              </a:ext>
            </a:extLst>
          </p:cNvPr>
          <p:cNvSpPr txBox="1"/>
          <p:nvPr/>
        </p:nvSpPr>
        <p:spPr>
          <a:xfrm>
            <a:off x="14116050" y="6134100"/>
            <a:ext cx="3062288" cy="16287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When data control shifts to third parties, individuals and entities lose the opportunity to directly profit from their own data.</a:t>
            </a:r>
          </a:p>
        </p:txBody>
      </p:sp>
      <p:sp>
        <p:nvSpPr>
          <p:cNvPr id="519" name="Title 3">
            <a:extLst>
              <a:ext uri="{FF2B5EF4-FFF2-40B4-BE49-F238E27FC236}">
                <a16:creationId xmlns:a16="http://schemas.microsoft.com/office/drawing/2014/main" id="{111B4A49-B930-4A89-A1CD-6CA2B3D95AED}"/>
              </a:ext>
            </a:extLst>
          </p:cNvPr>
          <p:cNvSpPr txBox="1"/>
          <p:nvPr/>
        </p:nvSpPr>
        <p:spPr>
          <a:xfrm>
            <a:off x="952500" y="3280791"/>
            <a:ext cx="5253038" cy="2895600"/>
          </a:xfrm>
          <a:prstGeom prst="rect">
            <a:avLst/>
          </a:prstGeom>
          <a:noFill/>
        </p:spPr>
        <p:txBody>
          <a:bodyPr vertOverflow="clip" horzOverflow="clip" wrap="square" lIns="0" tIns="0" rIns="0" bIns="0" rtlCol="0" anchor="t">
            <a:spAutoFit/>
          </a:bodyPr>
          <a:lstStyle/>
          <a:p>
            <a:pPr algn="l">
              <a:lnSpc>
                <a:spcPts val="5670"/>
              </a:lnSpc>
            </a:pPr>
            <a:r>
              <a:rPr lang="en-US" sz="4200" spc="-92" dirty="0">
                <a:solidFill>
                  <a:srgbClr val="000000">
                    <a:alpha val="100000"/>
                  </a:srgbClr>
                </a:solidFill>
                <a:latin typeface="Poppins SemiBold" panose="00000700000000000000" pitchFamily="2" charset="0"/>
              </a:rPr>
              <a:t>Economic Value of Individual Data Controlled by Third Parties</a:t>
            </a:r>
          </a:p>
        </p:txBody>
      </p:sp>
      <p:sp>
        <p:nvSpPr>
          <p:cNvPr id="521" name="SubTitle">
            <a:extLst>
              <a:ext uri="{FF2B5EF4-FFF2-40B4-BE49-F238E27FC236}">
                <a16:creationId xmlns:a16="http://schemas.microsoft.com/office/drawing/2014/main" id="{111B4A49-B930-4A89-A1CD-6CA2B3D95AED}"/>
              </a:ext>
            </a:extLst>
          </p:cNvPr>
          <p:cNvSpPr txBox="1"/>
          <p:nvPr/>
        </p:nvSpPr>
        <p:spPr>
          <a:xfrm>
            <a:off x="952500" y="6286500"/>
            <a:ext cx="5253038" cy="6381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262D36">
                    <a:alpha val="80000"/>
                  </a:srgbClr>
                </a:solidFill>
                <a:latin typeface="Roboto" panose="00000700000000000000" pitchFamily="2" charset="0"/>
              </a:rPr>
              <a:t>How companies monetize user data and impact individual control</a:t>
            </a:r>
          </a:p>
        </p:txBody>
      </p:sp>
    </p:spTree>
    <p:extLst>
      <p:ext uri="{BB962C8B-B14F-4D97-AF65-F5344CB8AC3E}">
        <p14:creationId xmlns:p14="http://schemas.microsoft.com/office/powerpoint/2010/main" val="364804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7373600" y="905161"/>
            <a:ext cx="914400" cy="1524000"/>
          </a:xfrm>
          <a:prstGeom prst="rect">
            <a:avLst/>
          </a:prstGeom>
        </p:spPr>
      </p:pic>
      <p:pic>
        <p:nvPicPr>
          <p:cNvPr id="5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9701689" y="8614315"/>
            <a:ext cx="1581150" cy="762000"/>
          </a:xfrm>
          <a:prstGeom prst="rect">
            <a:avLst/>
          </a:prstGeom>
        </p:spPr>
      </p:pic>
      <p:pic>
        <p:nvPicPr>
          <p:cNvPr id="5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0579608" y="7080504"/>
            <a:ext cx="704850" cy="1524000"/>
          </a:xfrm>
          <a:prstGeom prst="rect">
            <a:avLst/>
          </a:prstGeom>
        </p:spPr>
      </p:pic>
      <p:pic>
        <p:nvPicPr>
          <p:cNvPr id="5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7373600" y="3352514"/>
            <a:ext cx="914400" cy="904875"/>
          </a:xfrm>
          <a:prstGeom prst="rect">
            <a:avLst/>
          </a:prstGeom>
        </p:spPr>
      </p:pic>
      <p:pic>
        <p:nvPicPr>
          <p:cNvPr id="53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6459200" y="2437924"/>
            <a:ext cx="914400" cy="904875"/>
          </a:xfrm>
          <a:prstGeom prst="rect">
            <a:avLst/>
          </a:prstGeom>
        </p:spPr>
      </p:pic>
      <p:pic>
        <p:nvPicPr>
          <p:cNvPr id="53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1283506" y="9376505"/>
            <a:ext cx="914400" cy="904875"/>
          </a:xfrm>
          <a:prstGeom prst="rect">
            <a:avLst/>
          </a:prstGeom>
        </p:spPr>
      </p:pic>
      <p:pic>
        <p:nvPicPr>
          <p:cNvPr id="53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188857" y="8470297"/>
            <a:ext cx="914400" cy="904875"/>
          </a:xfrm>
          <a:prstGeom prst="rect">
            <a:avLst/>
          </a:prstGeom>
        </p:spPr>
      </p:pic>
      <p:sp>
        <p:nvSpPr>
          <p:cNvPr id="540" name="Author Name-434">
            <a:extLst>
              <a:ext uri="{FF2B5EF4-FFF2-40B4-BE49-F238E27FC236}">
                <a16:creationId xmlns:a16="http://schemas.microsoft.com/office/drawing/2014/main" id="{111B4A49-B930-4A89-A1CD-6CA2B3D95AED}"/>
              </a:ext>
            </a:extLst>
          </p:cNvPr>
          <p:cNvSpPr txBox="1"/>
          <p:nvPr/>
        </p:nvSpPr>
        <p:spPr>
          <a:xfrm>
            <a:off x="914400" y="8867775"/>
            <a:ext cx="8110538" cy="514350"/>
          </a:xfrm>
          <a:prstGeom prst="rect">
            <a:avLst/>
          </a:prstGeom>
          <a:noFill/>
        </p:spPr>
        <p:txBody>
          <a:bodyPr vertOverflow="clip" horzOverflow="clip" wrap="square" lIns="0" tIns="0" rIns="0" bIns="0" rtlCol="0" anchor="t">
            <a:spAutoFit/>
          </a:bodyPr>
          <a:lstStyle/>
          <a:p>
            <a:pPr algn="l">
              <a:lnSpc>
                <a:spcPts val="3780"/>
              </a:lnSpc>
            </a:pPr>
            <a:r>
              <a:rPr lang="en-US" sz="2625" spc="-59" dirty="0">
                <a:solidFill>
                  <a:srgbClr val="000000">
                    <a:alpha val="100000"/>
                  </a:srgbClr>
                </a:solidFill>
                <a:latin typeface="Poppins SemiBold" panose="00000700000000000000" pitchFamily="2" charset="0"/>
              </a:rPr>
              <a:t>Valuing Sovereign Data: Methods and Insights</a:t>
            </a:r>
          </a:p>
        </p:txBody>
      </p:sp>
      <p:pic>
        <p:nvPicPr>
          <p:cNvPr id="542" name="logoNode80a56412-6fef-45c2-8a13-3a91cbb4d491">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914400" y="914400"/>
            <a:ext cx="2428875" cy="419100"/>
          </a:xfrm>
          <a:prstGeom prst="rect">
            <a:avLst/>
          </a:prstGeom>
        </p:spPr>
      </p:pic>
      <p:pic>
        <p:nvPicPr>
          <p:cNvPr id="5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914400" y="2159508"/>
            <a:ext cx="400050" cy="400050"/>
          </a:xfrm>
          <a:prstGeom prst="rect">
            <a:avLst/>
          </a:prstGeom>
        </p:spPr>
      </p:pic>
      <p:pic>
        <p:nvPicPr>
          <p:cNvPr id="546" name="freshtonesquote-Layer_1">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1014412" y="2259520"/>
            <a:ext cx="200025" cy="200025"/>
          </a:xfrm>
          <a:prstGeom prst="rect">
            <a:avLst/>
          </a:prstGeom>
        </p:spPr>
      </p:pic>
      <p:sp>
        <p:nvSpPr>
          <p:cNvPr id="548" name="Title 3">
            <a:extLst>
              <a:ext uri="{FF2B5EF4-FFF2-40B4-BE49-F238E27FC236}">
                <a16:creationId xmlns:a16="http://schemas.microsoft.com/office/drawing/2014/main" id="{111B4A49-B930-4A89-A1CD-6CA2B3D95AED}"/>
              </a:ext>
            </a:extLst>
          </p:cNvPr>
          <p:cNvSpPr txBox="1"/>
          <p:nvPr/>
        </p:nvSpPr>
        <p:spPr>
          <a:xfrm>
            <a:off x="914400" y="2864358"/>
            <a:ext cx="8110538" cy="4953000"/>
          </a:xfrm>
          <a:prstGeom prst="rect">
            <a:avLst/>
          </a:prstGeom>
          <a:noFill/>
        </p:spPr>
        <p:txBody>
          <a:bodyPr vertOverflow="clip" horzOverflow="clip" wrap="square" lIns="0" tIns="0" rIns="0" bIns="0" rtlCol="0" anchor="t">
            <a:spAutoFit/>
          </a:bodyPr>
          <a:lstStyle/>
          <a:p>
            <a:pPr algn="l">
              <a:lnSpc>
                <a:spcPts val="4860"/>
              </a:lnSpc>
            </a:pPr>
            <a:r>
              <a:rPr lang="en-US" sz="3600" spc="-92" dirty="0">
                <a:solidFill>
                  <a:srgbClr val="000000">
                    <a:alpha val="100000"/>
                  </a:srgbClr>
                </a:solidFill>
                <a:latin typeface="Poppins SemiBold" panose="00000700000000000000" pitchFamily="2" charset="0"/>
              </a:rPr>
              <a:t>Once you transfer your data to a third party, the value of that data to you is effectively zero. This is due to complete loss of control and inability to monetize or manage usage. Third parties capitalize on this data, generating revenue without sharing returns.</a:t>
            </a:r>
          </a:p>
        </p:txBody>
      </p:sp>
      <p:pic>
        <p:nvPicPr>
          <p:cNvPr id="550" name="sgAuthorImageNod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11">
            <a:alphaModFix/>
          </a:blip>
          <a:stretch/>
        </p:blipFill>
        <p:spPr>
          <a:xfrm>
            <a:off x="11278362" y="914400"/>
            <a:ext cx="6096000" cy="9372600"/>
          </a:xfrm>
          <a:prstGeom prst="rect">
            <a:avLst/>
          </a:prstGeom>
        </p:spPr>
      </p:pic>
    </p:spTree>
    <p:extLst>
      <p:ext uri="{BB962C8B-B14F-4D97-AF65-F5344CB8AC3E}">
        <p14:creationId xmlns:p14="http://schemas.microsoft.com/office/powerpoint/2010/main" val="3648047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5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mt="7000"/>
          </a:blip>
          <a:stretch/>
        </p:blipFill>
        <p:spPr>
          <a:xfrm>
            <a:off x="16002000" y="3362801"/>
            <a:ext cx="762000" cy="762000"/>
          </a:xfrm>
          <a:prstGeom prst="rect">
            <a:avLst/>
          </a:prstGeom>
        </p:spPr>
      </p:pic>
      <p:pic>
        <p:nvPicPr>
          <p:cNvPr id="55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mt="7000"/>
          </a:blip>
          <a:stretch/>
        </p:blipFill>
        <p:spPr>
          <a:xfrm>
            <a:off x="16764448" y="2600474"/>
            <a:ext cx="1523553" cy="762000"/>
          </a:xfrm>
          <a:prstGeom prst="rect">
            <a:avLst/>
          </a:prstGeom>
        </p:spPr>
      </p:pic>
      <p:pic>
        <p:nvPicPr>
          <p:cNvPr id="55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mt="7000"/>
          </a:blip>
          <a:stretch/>
        </p:blipFill>
        <p:spPr>
          <a:xfrm>
            <a:off x="16764572" y="1075849"/>
            <a:ext cx="800100" cy="1524000"/>
          </a:xfrm>
          <a:prstGeom prst="rect">
            <a:avLst/>
          </a:prstGeom>
        </p:spPr>
      </p:pic>
      <p:pic>
        <p:nvPicPr>
          <p:cNvPr id="5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mt="7000"/>
          </a:blip>
          <a:stretch/>
        </p:blipFill>
        <p:spPr>
          <a:xfrm>
            <a:off x="15239238" y="2600516"/>
            <a:ext cx="762000" cy="762000"/>
          </a:xfrm>
          <a:prstGeom prst="rect">
            <a:avLst/>
          </a:prstGeom>
        </p:spPr>
      </p:pic>
      <p:pic>
        <p:nvPicPr>
          <p:cNvPr id="56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mt="7000"/>
          </a:blip>
          <a:stretch/>
        </p:blipFill>
        <p:spPr>
          <a:xfrm>
            <a:off x="2286000" y="2238375"/>
            <a:ext cx="762000" cy="762000"/>
          </a:xfrm>
          <a:prstGeom prst="rect">
            <a:avLst/>
          </a:prstGeom>
        </p:spPr>
      </p:pic>
      <p:pic>
        <p:nvPicPr>
          <p:cNvPr id="56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mt="7000"/>
          </a:blip>
          <a:stretch/>
        </p:blipFill>
        <p:spPr>
          <a:xfrm>
            <a:off x="0" y="0"/>
            <a:ext cx="1524000" cy="1581150"/>
          </a:xfrm>
          <a:prstGeom prst="rect">
            <a:avLst/>
          </a:prstGeom>
        </p:spPr>
      </p:pic>
      <p:pic>
        <p:nvPicPr>
          <p:cNvPr id="56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mt="7000"/>
          </a:blip>
          <a:stretch/>
        </p:blipFill>
        <p:spPr>
          <a:xfrm>
            <a:off x="762572" y="2267236"/>
            <a:ext cx="762000" cy="762000"/>
          </a:xfrm>
          <a:prstGeom prst="rect">
            <a:avLst/>
          </a:prstGeom>
        </p:spPr>
      </p:pic>
      <p:pic>
        <p:nvPicPr>
          <p:cNvPr id="56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mt="7000"/>
          </a:blip>
          <a:stretch/>
        </p:blipFill>
        <p:spPr>
          <a:xfrm>
            <a:off x="1523238" y="742664"/>
            <a:ext cx="762000" cy="1524000"/>
          </a:xfrm>
          <a:prstGeom prst="rect">
            <a:avLst/>
          </a:prstGeom>
        </p:spPr>
      </p:pic>
      <p:pic>
        <p:nvPicPr>
          <p:cNvPr id="57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914590" y="3214688"/>
            <a:ext cx="3143250" cy="5581650"/>
          </a:xfrm>
          <a:prstGeom prst="rect">
            <a:avLst/>
          </a:prstGeom>
        </p:spPr>
      </p:pic>
      <p:pic>
        <p:nvPicPr>
          <p:cNvPr id="573"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2166176" y="3614738"/>
            <a:ext cx="639985" cy="639985"/>
          </a:xfrm>
          <a:prstGeom prst="rect">
            <a:avLst/>
          </a:prstGeom>
        </p:spPr>
      </p:pic>
      <p:sp>
        <p:nvSpPr>
          <p:cNvPr id="575" name="Primary Heading-0">
            <a:extLst>
              <a:ext uri="{FF2B5EF4-FFF2-40B4-BE49-F238E27FC236}">
                <a16:creationId xmlns:a16="http://schemas.microsoft.com/office/drawing/2014/main" id="{111B4A49-B930-4A89-A1CD-6CA2B3D95AED}"/>
              </a:ext>
            </a:extLst>
          </p:cNvPr>
          <p:cNvSpPr txBox="1"/>
          <p:nvPr/>
        </p:nvSpPr>
        <p:spPr>
          <a:xfrm>
            <a:off x="1219390" y="4654772"/>
            <a:ext cx="2566988" cy="120967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Prevent loss of data value by retaining control</a:t>
            </a:r>
          </a:p>
        </p:txBody>
      </p:sp>
      <p:sp>
        <p:nvSpPr>
          <p:cNvPr id="577" name="Description of a primary heading-0">
            <a:extLst>
              <a:ext uri="{FF2B5EF4-FFF2-40B4-BE49-F238E27FC236}">
                <a16:creationId xmlns:a16="http://schemas.microsoft.com/office/drawing/2014/main" id="{111B4A49-B930-4A89-A1CD-6CA2B3D95AED}"/>
              </a:ext>
            </a:extLst>
          </p:cNvPr>
          <p:cNvSpPr txBox="1"/>
          <p:nvPr/>
        </p:nvSpPr>
        <p:spPr>
          <a:xfrm>
            <a:off x="1219390" y="5969222"/>
            <a:ext cx="2566988" cy="1952625"/>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Data valuation becomes meaningless if data is handed over to third parties without controlling how it is used or shared.</a:t>
            </a:r>
          </a:p>
        </p:txBody>
      </p:sp>
      <p:pic>
        <p:nvPicPr>
          <p:cNvPr id="5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4244435" y="3214688"/>
            <a:ext cx="3143250" cy="5581650"/>
          </a:xfrm>
          <a:prstGeom prst="rect">
            <a:avLst/>
          </a:prstGeom>
        </p:spPr>
      </p:pic>
      <p:pic>
        <p:nvPicPr>
          <p:cNvPr id="581"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12">
            <a:alphaModFix/>
          </a:blip>
          <a:stretch/>
        </p:blipFill>
        <p:spPr>
          <a:xfrm>
            <a:off x="5496116" y="3614738"/>
            <a:ext cx="639985" cy="639985"/>
          </a:xfrm>
          <a:prstGeom prst="rect">
            <a:avLst/>
          </a:prstGeom>
        </p:spPr>
      </p:pic>
      <p:sp>
        <p:nvSpPr>
          <p:cNvPr id="583" name="Primary Heading-1">
            <a:extLst>
              <a:ext uri="{FF2B5EF4-FFF2-40B4-BE49-F238E27FC236}">
                <a16:creationId xmlns:a16="http://schemas.microsoft.com/office/drawing/2014/main" id="{111B4A49-B930-4A89-A1CD-6CA2B3D95AED}"/>
              </a:ext>
            </a:extLst>
          </p:cNvPr>
          <p:cNvSpPr txBox="1"/>
          <p:nvPr/>
        </p:nvSpPr>
        <p:spPr>
          <a:xfrm>
            <a:off x="4549235" y="4654772"/>
            <a:ext cx="2566988" cy="160972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Monetize data through management and sharing control</a:t>
            </a:r>
          </a:p>
        </p:txBody>
      </p:sp>
      <p:sp>
        <p:nvSpPr>
          <p:cNvPr id="585" name="Description of a primary heading-1">
            <a:extLst>
              <a:ext uri="{FF2B5EF4-FFF2-40B4-BE49-F238E27FC236}">
                <a16:creationId xmlns:a16="http://schemas.microsoft.com/office/drawing/2014/main" id="{111B4A49-B930-4A89-A1CD-6CA2B3D95AED}"/>
              </a:ext>
            </a:extLst>
          </p:cNvPr>
          <p:cNvSpPr txBox="1"/>
          <p:nvPr/>
        </p:nvSpPr>
        <p:spPr>
          <a:xfrm>
            <a:off x="4549235" y="6369272"/>
            <a:ext cx="2566988" cy="1628775"/>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You can only generate revenue from data if you maintain oversight on how data is managed and shared with others.</a:t>
            </a:r>
          </a:p>
        </p:txBody>
      </p:sp>
      <p:pic>
        <p:nvPicPr>
          <p:cNvPr id="58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7574280" y="3214688"/>
            <a:ext cx="3143250" cy="5581650"/>
          </a:xfrm>
          <a:prstGeom prst="rect">
            <a:avLst/>
          </a:prstGeom>
        </p:spPr>
      </p:pic>
      <p:pic>
        <p:nvPicPr>
          <p:cNvPr id="589"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13">
            <a:alphaModFix/>
          </a:blip>
          <a:stretch/>
        </p:blipFill>
        <p:spPr>
          <a:xfrm>
            <a:off x="8825960" y="3614738"/>
            <a:ext cx="639985" cy="639985"/>
          </a:xfrm>
          <a:prstGeom prst="rect">
            <a:avLst/>
          </a:prstGeom>
        </p:spPr>
      </p:pic>
      <p:sp>
        <p:nvSpPr>
          <p:cNvPr id="591" name="Primary Heading-2">
            <a:extLst>
              <a:ext uri="{FF2B5EF4-FFF2-40B4-BE49-F238E27FC236}">
                <a16:creationId xmlns:a16="http://schemas.microsoft.com/office/drawing/2014/main" id="{111B4A49-B930-4A89-A1CD-6CA2B3D95AED}"/>
              </a:ext>
            </a:extLst>
          </p:cNvPr>
          <p:cNvSpPr txBox="1"/>
          <p:nvPr/>
        </p:nvSpPr>
        <p:spPr>
          <a:xfrm>
            <a:off x="7879080" y="4654772"/>
            <a:ext cx="2566988" cy="120967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Follow the rule: “Don’t give your data away”</a:t>
            </a:r>
          </a:p>
        </p:txBody>
      </p:sp>
      <p:sp>
        <p:nvSpPr>
          <p:cNvPr id="593" name="Description of a primary heading-2">
            <a:extLst>
              <a:ext uri="{FF2B5EF4-FFF2-40B4-BE49-F238E27FC236}">
                <a16:creationId xmlns:a16="http://schemas.microsoft.com/office/drawing/2014/main" id="{111B4A49-B930-4A89-A1CD-6CA2B3D95AED}"/>
              </a:ext>
            </a:extLst>
          </p:cNvPr>
          <p:cNvSpPr txBox="1"/>
          <p:nvPr/>
        </p:nvSpPr>
        <p:spPr>
          <a:xfrm>
            <a:off x="7879080" y="5969222"/>
            <a:ext cx="2566988" cy="1952625"/>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To create value from data, always keep ownership and control rather than freely giving it away to external parties.</a:t>
            </a:r>
          </a:p>
        </p:txBody>
      </p:sp>
      <p:pic>
        <p:nvPicPr>
          <p:cNvPr id="59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10904191" y="3214688"/>
            <a:ext cx="3143250" cy="5581650"/>
          </a:xfrm>
          <a:prstGeom prst="rect">
            <a:avLst/>
          </a:prstGeom>
        </p:spPr>
      </p:pic>
      <p:pic>
        <p:nvPicPr>
          <p:cNvPr id="597"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14">
            <a:alphaModFix/>
          </a:blip>
          <a:stretch/>
        </p:blipFill>
        <p:spPr>
          <a:xfrm>
            <a:off x="12155805" y="3614738"/>
            <a:ext cx="639985" cy="639985"/>
          </a:xfrm>
          <a:prstGeom prst="rect">
            <a:avLst/>
          </a:prstGeom>
        </p:spPr>
      </p:pic>
      <p:sp>
        <p:nvSpPr>
          <p:cNvPr id="599" name="Primary Heading-3">
            <a:extLst>
              <a:ext uri="{FF2B5EF4-FFF2-40B4-BE49-F238E27FC236}">
                <a16:creationId xmlns:a16="http://schemas.microsoft.com/office/drawing/2014/main" id="{111B4A49-B930-4A89-A1CD-6CA2B3D95AED}"/>
              </a:ext>
            </a:extLst>
          </p:cNvPr>
          <p:cNvSpPr txBox="1"/>
          <p:nvPr/>
        </p:nvSpPr>
        <p:spPr>
          <a:xfrm>
            <a:off x="11209020" y="4654772"/>
            <a:ext cx="2566988" cy="200977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Increase monetization by extending connections and engagement</a:t>
            </a:r>
          </a:p>
        </p:txBody>
      </p:sp>
      <p:sp>
        <p:nvSpPr>
          <p:cNvPr id="601" name="Description of a primary heading-3">
            <a:extLst>
              <a:ext uri="{FF2B5EF4-FFF2-40B4-BE49-F238E27FC236}">
                <a16:creationId xmlns:a16="http://schemas.microsoft.com/office/drawing/2014/main" id="{111B4A49-B930-4A89-A1CD-6CA2B3D95AED}"/>
              </a:ext>
            </a:extLst>
          </p:cNvPr>
          <p:cNvSpPr txBox="1"/>
          <p:nvPr/>
        </p:nvSpPr>
        <p:spPr>
          <a:xfrm>
            <a:off x="11209020" y="6769322"/>
            <a:ext cx="2566988" cy="1628775"/>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Opportunities grow by expanding your network, actively communicating, and offering incentives to engage stakeholders.</a:t>
            </a:r>
          </a:p>
        </p:txBody>
      </p:sp>
      <p:pic>
        <p:nvPicPr>
          <p:cNvPr id="6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14234065" y="3214688"/>
            <a:ext cx="3143250" cy="5581650"/>
          </a:xfrm>
          <a:prstGeom prst="rect">
            <a:avLst/>
          </a:prstGeom>
        </p:spPr>
      </p:pic>
      <p:pic>
        <p:nvPicPr>
          <p:cNvPr id="605" name="iconNode4">
            <a:extLst>
              <a:ext uri="{FF2B5EF4-FFF2-40B4-BE49-F238E27FC236}">
                <a16:creationId xmlns:a16="http://schemas.microsoft.com/office/drawing/2014/main" id="{A8642F66-C0BB-4949-9A9C-024B120A5D52}"/>
              </a:ext>
            </a:extLst>
          </p:cNvPr>
          <p:cNvPicPr>
            <a:picLocks noChangeAspect="1"/>
          </p:cNvPicPr>
          <p:nvPr/>
        </p:nvPicPr>
        <p:blipFill rotWithShape="1">
          <a:blip r:embed="rId15">
            <a:alphaModFix/>
          </a:blip>
          <a:stretch/>
        </p:blipFill>
        <p:spPr>
          <a:xfrm>
            <a:off x="15485745" y="3614738"/>
            <a:ext cx="639985" cy="639985"/>
          </a:xfrm>
          <a:prstGeom prst="rect">
            <a:avLst/>
          </a:prstGeom>
        </p:spPr>
      </p:pic>
      <p:sp>
        <p:nvSpPr>
          <p:cNvPr id="607" name="Primary Heading-4">
            <a:extLst>
              <a:ext uri="{FF2B5EF4-FFF2-40B4-BE49-F238E27FC236}">
                <a16:creationId xmlns:a16="http://schemas.microsoft.com/office/drawing/2014/main" id="{111B4A49-B930-4A89-A1CD-6CA2B3D95AED}"/>
              </a:ext>
            </a:extLst>
          </p:cNvPr>
          <p:cNvSpPr txBox="1"/>
          <p:nvPr/>
        </p:nvSpPr>
        <p:spPr>
          <a:xfrm>
            <a:off x="14538865" y="4654772"/>
            <a:ext cx="2566988" cy="160972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Leverage visitor data to boost return visits and spending</a:t>
            </a:r>
          </a:p>
        </p:txBody>
      </p:sp>
      <p:sp>
        <p:nvSpPr>
          <p:cNvPr id="609" name="Description of a primary heading-4">
            <a:extLst>
              <a:ext uri="{FF2B5EF4-FFF2-40B4-BE49-F238E27FC236}">
                <a16:creationId xmlns:a16="http://schemas.microsoft.com/office/drawing/2014/main" id="{111B4A49-B930-4A89-A1CD-6CA2B3D95AED}"/>
              </a:ext>
            </a:extLst>
          </p:cNvPr>
          <p:cNvSpPr txBox="1"/>
          <p:nvPr/>
        </p:nvSpPr>
        <p:spPr>
          <a:xfrm>
            <a:off x="14538865" y="6369272"/>
            <a:ext cx="2566988" cy="1952625"/>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Example: Using visitor data to contact, engage, and incentivize visitors can increase their likelihood of returning and spending more.</a:t>
            </a:r>
          </a:p>
        </p:txBody>
      </p:sp>
      <p:sp>
        <p:nvSpPr>
          <p:cNvPr id="611" name="Title 3">
            <a:extLst>
              <a:ext uri="{FF2B5EF4-FFF2-40B4-BE49-F238E27FC236}">
                <a16:creationId xmlns:a16="http://schemas.microsoft.com/office/drawing/2014/main" id="{111B4A49-B930-4A89-A1CD-6CA2B3D95AED}"/>
              </a:ext>
            </a:extLst>
          </p:cNvPr>
          <p:cNvSpPr txBox="1"/>
          <p:nvPr/>
        </p:nvSpPr>
        <p:spPr>
          <a:xfrm>
            <a:off x="914400" y="880491"/>
            <a:ext cx="16492538" cy="762000"/>
          </a:xfrm>
          <a:prstGeom prst="rect">
            <a:avLst/>
          </a:prstGeom>
          <a:noFill/>
        </p:spPr>
        <p:txBody>
          <a:bodyPr vertOverflow="clip" horzOverflow="clip" wrap="square" lIns="0" tIns="0" rIns="0" bIns="0" rtlCol="0" anchor="t">
            <a:spAutoFit/>
          </a:bodyPr>
          <a:lstStyle/>
          <a:p>
            <a:pPr algn="ctr">
              <a:lnSpc>
                <a:spcPts val="5670"/>
              </a:lnSpc>
            </a:pPr>
            <a:r>
              <a:rPr lang="en-US" sz="4200" spc="-92" dirty="0">
                <a:solidFill>
                  <a:srgbClr val="000000">
                    <a:alpha val="100000"/>
                  </a:srgbClr>
                </a:solidFill>
                <a:latin typeface="Poppins SemiBold" panose="00000700000000000000" pitchFamily="2" charset="0"/>
              </a:rPr>
              <a:t>Key Takeaways: Value of Sovereign Data</a:t>
            </a:r>
          </a:p>
        </p:txBody>
      </p:sp>
      <p:sp>
        <p:nvSpPr>
          <p:cNvPr id="613" name="SubTitle">
            <a:extLst>
              <a:ext uri="{FF2B5EF4-FFF2-40B4-BE49-F238E27FC236}">
                <a16:creationId xmlns:a16="http://schemas.microsoft.com/office/drawing/2014/main" id="{111B4A49-B930-4A89-A1CD-6CA2B3D95AED}"/>
              </a:ext>
            </a:extLst>
          </p:cNvPr>
          <p:cNvSpPr txBox="1"/>
          <p:nvPr/>
        </p:nvSpPr>
        <p:spPr>
          <a:xfrm>
            <a:off x="914400" y="1752600"/>
            <a:ext cx="16492538" cy="342900"/>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Understand how maintaining control unlocks data monetization opportunities</a:t>
            </a:r>
          </a:p>
        </p:txBody>
      </p:sp>
    </p:spTree>
    <p:extLst>
      <p:ext uri="{BB962C8B-B14F-4D97-AF65-F5344CB8AC3E}">
        <p14:creationId xmlns:p14="http://schemas.microsoft.com/office/powerpoint/2010/main" val="364804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mt="7000"/>
          </a:blip>
          <a:stretch/>
        </p:blipFill>
        <p:spPr>
          <a:xfrm>
            <a:off x="16002000" y="3362801"/>
            <a:ext cx="762000" cy="762000"/>
          </a:xfrm>
          <a:prstGeom prst="rect">
            <a:avLst/>
          </a:prstGeom>
        </p:spPr>
      </p:pic>
      <p:pic>
        <p:nvPicPr>
          <p:cNvPr id="62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mt="7000"/>
          </a:blip>
          <a:stretch/>
        </p:blipFill>
        <p:spPr>
          <a:xfrm>
            <a:off x="16764448" y="2600474"/>
            <a:ext cx="1523553" cy="762000"/>
          </a:xfrm>
          <a:prstGeom prst="rect">
            <a:avLst/>
          </a:prstGeom>
        </p:spPr>
      </p:pic>
      <p:pic>
        <p:nvPicPr>
          <p:cNvPr id="62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mt="7000"/>
          </a:blip>
          <a:stretch/>
        </p:blipFill>
        <p:spPr>
          <a:xfrm>
            <a:off x="16764572" y="1075849"/>
            <a:ext cx="800100" cy="1524000"/>
          </a:xfrm>
          <a:prstGeom prst="rect">
            <a:avLst/>
          </a:prstGeom>
        </p:spPr>
      </p:pic>
      <p:pic>
        <p:nvPicPr>
          <p:cNvPr id="6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mt="7000"/>
          </a:blip>
          <a:stretch/>
        </p:blipFill>
        <p:spPr>
          <a:xfrm>
            <a:off x="15239238" y="2600516"/>
            <a:ext cx="762000" cy="762000"/>
          </a:xfrm>
          <a:prstGeom prst="rect">
            <a:avLst/>
          </a:prstGeom>
        </p:spPr>
      </p:pic>
      <p:pic>
        <p:nvPicPr>
          <p:cNvPr id="6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mt="7000"/>
          </a:blip>
          <a:stretch/>
        </p:blipFill>
        <p:spPr>
          <a:xfrm>
            <a:off x="2286000" y="2238375"/>
            <a:ext cx="762000" cy="762000"/>
          </a:xfrm>
          <a:prstGeom prst="rect">
            <a:avLst/>
          </a:prstGeom>
        </p:spPr>
      </p:pic>
      <p:pic>
        <p:nvPicPr>
          <p:cNvPr id="6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mt="7000"/>
          </a:blip>
          <a:stretch/>
        </p:blipFill>
        <p:spPr>
          <a:xfrm>
            <a:off x="0" y="0"/>
            <a:ext cx="1524000" cy="1581150"/>
          </a:xfrm>
          <a:prstGeom prst="rect">
            <a:avLst/>
          </a:prstGeom>
        </p:spPr>
      </p:pic>
      <p:pic>
        <p:nvPicPr>
          <p:cNvPr id="6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mt="7000"/>
          </a:blip>
          <a:stretch/>
        </p:blipFill>
        <p:spPr>
          <a:xfrm>
            <a:off x="762572" y="2267236"/>
            <a:ext cx="762000" cy="762000"/>
          </a:xfrm>
          <a:prstGeom prst="rect">
            <a:avLst/>
          </a:prstGeom>
        </p:spPr>
      </p:pic>
      <p:pic>
        <p:nvPicPr>
          <p:cNvPr id="6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mt="7000"/>
          </a:blip>
          <a:stretch/>
        </p:blipFill>
        <p:spPr>
          <a:xfrm>
            <a:off x="1523238" y="742664"/>
            <a:ext cx="762000" cy="1524000"/>
          </a:xfrm>
          <a:prstGeom prst="rect">
            <a:avLst/>
          </a:prstGeom>
        </p:spPr>
      </p:pic>
      <p:pic>
        <p:nvPicPr>
          <p:cNvPr id="634" name="svg">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914400" y="3347847"/>
            <a:ext cx="16459200" cy="1838325"/>
          </a:xfrm>
          <a:prstGeom prst="rect">
            <a:avLst/>
          </a:prstGeom>
        </p:spPr>
      </p:pic>
      <p:sp>
        <p:nvSpPr>
          <p:cNvPr id="635" name="Primary Heading-0">
            <a:extLst>
              <a:ext uri="{FF2B5EF4-FFF2-40B4-BE49-F238E27FC236}">
                <a16:creationId xmlns:a16="http://schemas.microsoft.com/office/drawing/2014/main" id="{111B4A49-B930-4A89-A1CD-6CA2B3D95AED}"/>
              </a:ext>
            </a:extLst>
          </p:cNvPr>
          <p:cNvSpPr txBox="1"/>
          <p:nvPr/>
        </p:nvSpPr>
        <p:spPr>
          <a:xfrm>
            <a:off x="1066990" y="5414962"/>
            <a:ext cx="3024188" cy="80962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Control over data assets</a:t>
            </a:r>
          </a:p>
        </p:txBody>
      </p:sp>
      <p:sp>
        <p:nvSpPr>
          <p:cNvPr id="636" name="Description of a primary heading-0">
            <a:extLst>
              <a:ext uri="{FF2B5EF4-FFF2-40B4-BE49-F238E27FC236}">
                <a16:creationId xmlns:a16="http://schemas.microsoft.com/office/drawing/2014/main" id="{111B4A49-B930-4A89-A1CD-6CA2B3D95AED}"/>
              </a:ext>
            </a:extLst>
          </p:cNvPr>
          <p:cNvSpPr txBox="1"/>
          <p:nvPr/>
        </p:nvSpPr>
        <p:spPr>
          <a:xfrm>
            <a:off x="1066990" y="6329362"/>
            <a:ext cx="3024188" cy="1304925"/>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Maintaining data sovereignty enables accurate valuation and effective monetization of data resources.</a:t>
            </a:r>
          </a:p>
        </p:txBody>
      </p:sp>
      <p:sp>
        <p:nvSpPr>
          <p:cNvPr id="637" name="Primary Heading-1">
            <a:extLst>
              <a:ext uri="{FF2B5EF4-FFF2-40B4-BE49-F238E27FC236}">
                <a16:creationId xmlns:a16="http://schemas.microsoft.com/office/drawing/2014/main" id="{111B4A49-B930-4A89-A1CD-6CA2B3D95AED}"/>
              </a:ext>
            </a:extLst>
          </p:cNvPr>
          <p:cNvSpPr txBox="1"/>
          <p:nvPr/>
        </p:nvSpPr>
        <p:spPr>
          <a:xfrm>
            <a:off x="4358735" y="5414962"/>
            <a:ext cx="3024188" cy="80962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Sovereign data frameworks</a:t>
            </a:r>
          </a:p>
        </p:txBody>
      </p:sp>
      <p:sp>
        <p:nvSpPr>
          <p:cNvPr id="638" name="Description of a primary heading-1">
            <a:extLst>
              <a:ext uri="{FF2B5EF4-FFF2-40B4-BE49-F238E27FC236}">
                <a16:creationId xmlns:a16="http://schemas.microsoft.com/office/drawing/2014/main" id="{111B4A49-B930-4A89-A1CD-6CA2B3D95AED}"/>
              </a:ext>
            </a:extLst>
          </p:cNvPr>
          <p:cNvSpPr txBox="1"/>
          <p:nvPr/>
        </p:nvSpPr>
        <p:spPr>
          <a:xfrm>
            <a:off x="4358735" y="6329362"/>
            <a:ext cx="3024188" cy="1952625"/>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Identify and implement data sovereignty model and platform to support responsible access, management, and secure sharing of sovereign data.</a:t>
            </a:r>
          </a:p>
        </p:txBody>
      </p:sp>
      <p:sp>
        <p:nvSpPr>
          <p:cNvPr id="639" name="Primary Heading-2">
            <a:extLst>
              <a:ext uri="{FF2B5EF4-FFF2-40B4-BE49-F238E27FC236}">
                <a16:creationId xmlns:a16="http://schemas.microsoft.com/office/drawing/2014/main" id="{111B4A49-B930-4A89-A1CD-6CA2B3D95AED}"/>
              </a:ext>
            </a:extLst>
          </p:cNvPr>
          <p:cNvSpPr txBox="1"/>
          <p:nvPr/>
        </p:nvSpPr>
        <p:spPr>
          <a:xfrm>
            <a:off x="7650480" y="5414962"/>
            <a:ext cx="3024188" cy="80962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Transparent value-sharing agreements</a:t>
            </a:r>
          </a:p>
        </p:txBody>
      </p:sp>
      <p:sp>
        <p:nvSpPr>
          <p:cNvPr id="640" name="Description of a primary heading-2">
            <a:extLst>
              <a:ext uri="{FF2B5EF4-FFF2-40B4-BE49-F238E27FC236}">
                <a16:creationId xmlns:a16="http://schemas.microsoft.com/office/drawing/2014/main" id="{111B4A49-B930-4A89-A1CD-6CA2B3D95AED}"/>
              </a:ext>
            </a:extLst>
          </p:cNvPr>
          <p:cNvSpPr txBox="1"/>
          <p:nvPr/>
        </p:nvSpPr>
        <p:spPr>
          <a:xfrm>
            <a:off x="7650480" y="6329362"/>
            <a:ext cx="3024188" cy="1628775"/>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Engaging with third parties providing data openly to promote trust and fair distribution of data-derived value.</a:t>
            </a:r>
          </a:p>
        </p:txBody>
      </p:sp>
      <p:sp>
        <p:nvSpPr>
          <p:cNvPr id="641" name="Primary Heading-3">
            <a:extLst>
              <a:ext uri="{FF2B5EF4-FFF2-40B4-BE49-F238E27FC236}">
                <a16:creationId xmlns:a16="http://schemas.microsoft.com/office/drawing/2014/main" id="{111B4A49-B930-4A89-A1CD-6CA2B3D95AED}"/>
              </a:ext>
            </a:extLst>
          </p:cNvPr>
          <p:cNvSpPr txBox="1"/>
          <p:nvPr/>
        </p:nvSpPr>
        <p:spPr>
          <a:xfrm>
            <a:off x="10942320" y="5414962"/>
            <a:ext cx="3024188" cy="80962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Data-driven engagement</a:t>
            </a:r>
          </a:p>
        </p:txBody>
      </p:sp>
      <p:sp>
        <p:nvSpPr>
          <p:cNvPr id="642" name="Description of a primary heading-3">
            <a:extLst>
              <a:ext uri="{FF2B5EF4-FFF2-40B4-BE49-F238E27FC236}">
                <a16:creationId xmlns:a16="http://schemas.microsoft.com/office/drawing/2014/main" id="{111B4A49-B930-4A89-A1CD-6CA2B3D95AED}"/>
              </a:ext>
            </a:extLst>
          </p:cNvPr>
          <p:cNvSpPr txBox="1"/>
          <p:nvPr/>
        </p:nvSpPr>
        <p:spPr>
          <a:xfrm>
            <a:off x="10942320" y="6329362"/>
            <a:ext cx="3024188" cy="2324100"/>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Leveraging data insights and engagement to build long-term relationships with third parties providing data, such as customers, subscribers and members to enhance data value and extraction over time.</a:t>
            </a:r>
          </a:p>
        </p:txBody>
      </p:sp>
      <p:sp>
        <p:nvSpPr>
          <p:cNvPr id="643" name="Primary Heading-4">
            <a:extLst>
              <a:ext uri="{FF2B5EF4-FFF2-40B4-BE49-F238E27FC236}">
                <a16:creationId xmlns:a16="http://schemas.microsoft.com/office/drawing/2014/main" id="{111B4A49-B930-4A89-A1CD-6CA2B3D95AED}"/>
              </a:ext>
            </a:extLst>
          </p:cNvPr>
          <p:cNvSpPr txBox="1"/>
          <p:nvPr/>
        </p:nvSpPr>
        <p:spPr>
          <a:xfrm>
            <a:off x="14234065" y="5414962"/>
            <a:ext cx="3024188" cy="120967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00000">
                    <a:alpha val="100000"/>
                  </a:srgbClr>
                </a:solidFill>
                <a:latin typeface="Poppins SemiBold" panose="00000700000000000000" pitchFamily="2" charset="0"/>
              </a:rPr>
              <a:t>Investment in sovereignty safeguards</a:t>
            </a:r>
          </a:p>
        </p:txBody>
      </p:sp>
      <p:sp>
        <p:nvSpPr>
          <p:cNvPr id="644" name="Description of a primary heading-4">
            <a:extLst>
              <a:ext uri="{FF2B5EF4-FFF2-40B4-BE49-F238E27FC236}">
                <a16:creationId xmlns:a16="http://schemas.microsoft.com/office/drawing/2014/main" id="{111B4A49-B930-4A89-A1CD-6CA2B3D95AED}"/>
              </a:ext>
            </a:extLst>
          </p:cNvPr>
          <p:cNvSpPr txBox="1"/>
          <p:nvPr/>
        </p:nvSpPr>
        <p:spPr>
          <a:xfrm>
            <a:off x="14234065" y="6729412"/>
            <a:ext cx="3024188" cy="1304925"/>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Investing in technologies and policies to protect data sovereignty and ensures sustainable data use.</a:t>
            </a:r>
          </a:p>
        </p:txBody>
      </p:sp>
      <p:sp>
        <p:nvSpPr>
          <p:cNvPr id="645" name="Title 3">
            <a:extLst>
              <a:ext uri="{FF2B5EF4-FFF2-40B4-BE49-F238E27FC236}">
                <a16:creationId xmlns:a16="http://schemas.microsoft.com/office/drawing/2014/main" id="{111B4A49-B930-4A89-A1CD-6CA2B3D95AED}"/>
              </a:ext>
            </a:extLst>
          </p:cNvPr>
          <p:cNvSpPr txBox="1"/>
          <p:nvPr/>
        </p:nvSpPr>
        <p:spPr>
          <a:xfrm>
            <a:off x="914400" y="880491"/>
            <a:ext cx="16492538" cy="762000"/>
          </a:xfrm>
          <a:prstGeom prst="rect">
            <a:avLst/>
          </a:prstGeom>
          <a:noFill/>
        </p:spPr>
        <p:txBody>
          <a:bodyPr vertOverflow="clip" horzOverflow="clip" wrap="square" lIns="0" tIns="0" rIns="0" bIns="0" rtlCol="0" anchor="t">
            <a:spAutoFit/>
          </a:bodyPr>
          <a:lstStyle/>
          <a:p>
            <a:pPr algn="ctr">
              <a:lnSpc>
                <a:spcPts val="5670"/>
              </a:lnSpc>
            </a:pPr>
            <a:r>
              <a:rPr lang="en-US" sz="4200" spc="-92" dirty="0">
                <a:solidFill>
                  <a:srgbClr val="000000">
                    <a:alpha val="100000"/>
                  </a:srgbClr>
                </a:solidFill>
                <a:latin typeface="Poppins SemiBold" panose="00000700000000000000" pitchFamily="2" charset="0"/>
              </a:rPr>
              <a:t>Strategic Recommendations for Maximizing Data Value</a:t>
            </a:r>
          </a:p>
        </p:txBody>
      </p:sp>
      <p:sp>
        <p:nvSpPr>
          <p:cNvPr id="647" name="SubTitle">
            <a:extLst>
              <a:ext uri="{FF2B5EF4-FFF2-40B4-BE49-F238E27FC236}">
                <a16:creationId xmlns:a16="http://schemas.microsoft.com/office/drawing/2014/main" id="{111B4A49-B930-4A89-A1CD-6CA2B3D95AED}"/>
              </a:ext>
            </a:extLst>
          </p:cNvPr>
          <p:cNvSpPr txBox="1"/>
          <p:nvPr/>
        </p:nvSpPr>
        <p:spPr>
          <a:xfrm>
            <a:off x="914400" y="1752600"/>
            <a:ext cx="16492538" cy="342900"/>
          </a:xfrm>
          <a:prstGeom prst="rect">
            <a:avLst/>
          </a:prstGeom>
          <a:noFill/>
        </p:spPr>
        <p:txBody>
          <a:bodyPr vertOverflow="clip" horzOverflow="clip" wrap="square" lIns="0" tIns="0" rIns="0" bIns="0" rtlCol="0" anchor="t">
            <a:spAutoFit/>
          </a:bodyPr>
          <a:lstStyle/>
          <a:p>
            <a:pPr algn="ctr">
              <a:lnSpc>
                <a:spcPts val="2610"/>
              </a:lnSpc>
            </a:pPr>
            <a:r>
              <a:rPr lang="en-US" sz="1800" spc="-9" dirty="0">
                <a:solidFill>
                  <a:srgbClr val="262D36">
                    <a:alpha val="80000"/>
                  </a:srgbClr>
                </a:solidFill>
                <a:latin typeface="Roboto" panose="00000700000000000000" pitchFamily="2" charset="0"/>
              </a:rPr>
              <a:t>Step-by-step Sovereign Data strategies to unlock sustainable economic value and competitive advantage</a:t>
            </a:r>
          </a:p>
        </p:txBody>
      </p:sp>
    </p:spTree>
    <p:extLst>
      <p:ext uri="{BB962C8B-B14F-4D97-AF65-F5344CB8AC3E}">
        <p14:creationId xmlns:p14="http://schemas.microsoft.com/office/powerpoint/2010/main" val="3648047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764448" y="4076700"/>
            <a:ext cx="1523553" cy="762000"/>
          </a:xfrm>
          <a:prstGeom prst="rect">
            <a:avLst/>
          </a:prstGeom>
        </p:spPr>
      </p:pic>
      <p:pic>
        <p:nvPicPr>
          <p:cNvPr id="65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6764572" y="2552128"/>
            <a:ext cx="800100" cy="1524000"/>
          </a:xfrm>
          <a:prstGeom prst="rect">
            <a:avLst/>
          </a:prstGeom>
        </p:spPr>
      </p:pic>
      <p:pic>
        <p:nvPicPr>
          <p:cNvPr id="6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0" y="0"/>
            <a:ext cx="914400" cy="1524000"/>
          </a:xfrm>
          <a:prstGeom prst="rect">
            <a:avLst/>
          </a:prstGeom>
        </p:spPr>
      </p:pic>
      <p:pic>
        <p:nvPicPr>
          <p:cNvPr id="65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0" y="2285714"/>
            <a:ext cx="914400" cy="762000"/>
          </a:xfrm>
          <a:prstGeom prst="rect">
            <a:avLst/>
          </a:prstGeom>
        </p:spPr>
      </p:pic>
      <p:pic>
        <p:nvPicPr>
          <p:cNvPr id="660" name="coverimag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7">
            <a:alphaModFix/>
          </a:blip>
          <a:stretch/>
        </p:blipFill>
        <p:spPr>
          <a:xfrm>
            <a:off x="914400" y="0"/>
            <a:ext cx="16002000" cy="6162675"/>
          </a:xfrm>
          <a:prstGeom prst="rect">
            <a:avLst/>
          </a:prstGeom>
        </p:spPr>
      </p:pic>
      <p:pic>
        <p:nvPicPr>
          <p:cNvPr id="662"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5087600" y="4332351"/>
            <a:ext cx="914400" cy="914400"/>
          </a:xfrm>
          <a:prstGeom prst="rect">
            <a:avLst/>
          </a:prstGeom>
        </p:spPr>
      </p:pic>
      <p:pic>
        <p:nvPicPr>
          <p:cNvPr id="664"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16002000" y="5246751"/>
            <a:ext cx="914400" cy="914400"/>
          </a:xfrm>
          <a:prstGeom prst="rect">
            <a:avLst/>
          </a:prstGeom>
        </p:spPr>
      </p:pic>
      <p:sp>
        <p:nvSpPr>
          <p:cNvPr id="666" name="Title 3">
            <a:extLst>
              <a:ext uri="{FF2B5EF4-FFF2-40B4-BE49-F238E27FC236}">
                <a16:creationId xmlns:a16="http://schemas.microsoft.com/office/drawing/2014/main" id="{111B4A49-B930-4A89-A1CD-6CA2B3D95AED}"/>
              </a:ext>
            </a:extLst>
          </p:cNvPr>
          <p:cNvSpPr txBox="1"/>
          <p:nvPr/>
        </p:nvSpPr>
        <p:spPr>
          <a:xfrm>
            <a:off x="914400" y="7075551"/>
            <a:ext cx="16492538" cy="1828800"/>
          </a:xfrm>
          <a:prstGeom prst="rect">
            <a:avLst/>
          </a:prstGeom>
          <a:noFill/>
        </p:spPr>
        <p:txBody>
          <a:bodyPr vertOverflow="clip" horzOverflow="clip" wrap="square" lIns="0" tIns="0" rIns="0" bIns="0" rtlCol="0" anchor="t">
            <a:spAutoFit/>
          </a:bodyPr>
          <a:lstStyle/>
          <a:p>
            <a:pPr algn="l">
              <a:lnSpc>
                <a:spcPts val="6858"/>
              </a:lnSpc>
            </a:pPr>
            <a:r>
              <a:rPr lang="en-US" sz="5400" spc="-119" dirty="0">
                <a:solidFill>
                  <a:srgbClr val="000000">
                    <a:alpha val="100000"/>
                  </a:srgbClr>
                </a:solidFill>
                <a:latin typeface="Poppins SemiBold" panose="00000700000000000000" pitchFamily="2" charset="0"/>
              </a:rPr>
              <a:t>Take control of your data today and unlock its full potential with your Sovereign Data.</a:t>
            </a:r>
          </a:p>
        </p:txBody>
      </p:sp>
      <p:sp>
        <p:nvSpPr>
          <p:cNvPr id="668" name="SubTitle">
            <a:extLst>
              <a:ext uri="{FF2B5EF4-FFF2-40B4-BE49-F238E27FC236}">
                <a16:creationId xmlns:a16="http://schemas.microsoft.com/office/drawing/2014/main" id="{111B4A49-B930-4A89-A1CD-6CA2B3D95AED}"/>
              </a:ext>
            </a:extLst>
          </p:cNvPr>
          <p:cNvSpPr txBox="1"/>
          <p:nvPr/>
        </p:nvSpPr>
        <p:spPr>
          <a:xfrm>
            <a:off x="914400" y="9010650"/>
            <a:ext cx="16492538" cy="371475"/>
          </a:xfrm>
          <a:prstGeom prst="rect">
            <a:avLst/>
          </a:prstGeom>
          <a:noFill/>
        </p:spPr>
        <p:txBody>
          <a:bodyPr vertOverflow="clip" horzOverflow="clip" wrap="square" lIns="0" tIns="0" rIns="0" bIns="0" rtlCol="0" anchor="t">
            <a:spAutoFit/>
          </a:bodyPr>
          <a:lstStyle/>
          <a:p>
            <a:pPr algn="l">
              <a:lnSpc>
                <a:spcPts val="2919"/>
              </a:lnSpc>
            </a:pPr>
            <a:r>
              <a:rPr lang="en-US" sz="2100" spc="-10" dirty="0">
                <a:solidFill>
                  <a:srgbClr val="262D36">
                    <a:alpha val="80000"/>
                  </a:srgbClr>
                </a:solidFill>
                <a:latin typeface="Roboto" panose="00000700000000000000" pitchFamily="2" charset="0"/>
              </a:rPr>
              <a:t>Key insights on reclaiming control and maximizing the value of your data</a:t>
            </a:r>
          </a:p>
        </p:txBody>
      </p:sp>
      <p:pic>
        <p:nvPicPr>
          <p:cNvPr id="6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914400" y="1523810"/>
            <a:ext cx="1524000" cy="762000"/>
          </a:xfrm>
          <a:prstGeom prst="rect">
            <a:avLst/>
          </a:prstGeom>
        </p:spPr>
      </p:pic>
    </p:spTree>
    <p:extLst>
      <p:ext uri="{BB962C8B-B14F-4D97-AF65-F5344CB8AC3E}">
        <p14:creationId xmlns:p14="http://schemas.microsoft.com/office/powerpoint/2010/main" val="36480479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326</TotalTime>
  <Words>914</Words>
  <Application>Microsoft Macintosh PowerPoint</Application>
  <PresentationFormat>Custom</PresentationFormat>
  <Paragraphs>72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BODONI 72 OLDSTYLE BOOK</vt:lpstr>
      <vt:lpstr>Calibri</vt:lpstr>
      <vt:lpstr>Roboto</vt:lpstr>
      <vt:lpstr>Poppins SemiBold</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Exporter Version: 2.6.0.0, docId: 21906277, orderId: 9749128</dc:title>
  <dc:creator>Presentations.AI Exporter</dc:creator>
  <cp:lastModifiedBy>Zoltan Papp</cp:lastModifiedBy>
  <cp:revision>3</cp:revision>
  <dcterms:created xsi:type="dcterms:W3CDTF">2025-09-21T06:52:53Z</dcterms:created>
  <dcterms:modified xsi:type="dcterms:W3CDTF">2025-09-21T09:56:12Z</dcterms:modified>
</cp:coreProperties>
</file>